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11">
  <p:sldMasterIdLst>
    <p:sldMasterId id="2147483648" r:id="rId1"/>
  </p:sldMasterIdLst>
  <p:notesMasterIdLst>
    <p:notesMasterId r:id="rId4"/>
  </p:notesMasterIdLst>
  <p:sldIdLst>
    <p:sldId id="555" r:id="rId3"/>
    <p:sldId id="557" r:id="rId5"/>
    <p:sldId id="765" r:id="rId6"/>
    <p:sldId id="766" r:id="rId7"/>
    <p:sldId id="822" r:id="rId8"/>
    <p:sldId id="823" r:id="rId9"/>
    <p:sldId id="824" r:id="rId10"/>
    <p:sldId id="825" r:id="rId11"/>
    <p:sldId id="826" r:id="rId12"/>
    <p:sldId id="827" r:id="rId13"/>
    <p:sldId id="828" r:id="rId14"/>
  </p:sldIdLst>
  <p:sldSz cx="12192000" cy="6858000"/>
  <p:notesSz cx="6858000" cy="9144000"/>
  <p:defaultTextStyle>
    <a:defPPr>
      <a:defRPr lang="zh-CN"/>
    </a:defPPr>
    <a:lvl1pPr marL="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FFFF53"/>
    <a:srgbClr val="9B2326"/>
    <a:srgbClr val="741E2A"/>
    <a:srgbClr val="D10000"/>
    <a:srgbClr val="FFFA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4" autoAdjust="0"/>
    <p:restoredTop sz="93229" autoAdjust="0"/>
  </p:normalViewPr>
  <p:slideViewPr>
    <p:cSldViewPr>
      <p:cViewPr>
        <p:scale>
          <a:sx n="62" d="100"/>
          <a:sy n="62" d="100"/>
        </p:scale>
        <p:origin x="-2412" y="-960"/>
      </p:cViewPr>
      <p:guideLst>
        <p:guide orient="horz" pos="487"/>
        <p:guide orient="horz" pos="3657"/>
        <p:guide pos="38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anose="020B0503020204020204" charset="-122"/>
              </a:defRPr>
            </a:lvl1pPr>
          </a:lstStyle>
          <a:p>
            <a:fld id="{D0E247B2-856F-40EB-9C16-0E9EEE29A64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anose="020B0503020204020204" charset="-122"/>
              </a:defRPr>
            </a:lvl1pPr>
          </a:lstStyle>
          <a:p>
            <a:fld id="{BFC05C35-80D8-4ADA-8743-957172EB842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218565" rtl="0" eaLnBrk="1" latinLnBrk="0" hangingPunct="1">
      <a:defRPr sz="1600" kern="1200">
        <a:solidFill>
          <a:schemeClr val="tx1"/>
        </a:solidFill>
        <a:latin typeface="+mn-lt"/>
        <a:ea typeface="微软雅黑" panose="020B0503020204020204" charset="-122"/>
        <a:cs typeface="+mn-cs"/>
      </a:defRPr>
    </a:lvl1pPr>
    <a:lvl2pPr marL="609600" algn="l" defTabSz="1218565" rtl="0" eaLnBrk="1" latinLnBrk="0" hangingPunct="1">
      <a:defRPr sz="1600" kern="1200">
        <a:solidFill>
          <a:schemeClr val="tx1"/>
        </a:solidFill>
        <a:latin typeface="+mn-lt"/>
        <a:ea typeface="微软雅黑" panose="020B0503020204020204" charset="-122"/>
        <a:cs typeface="+mn-cs"/>
      </a:defRPr>
    </a:lvl2pPr>
    <a:lvl3pPr marL="1219200" algn="l" defTabSz="1218565" rtl="0" eaLnBrk="1" latinLnBrk="0" hangingPunct="1">
      <a:defRPr sz="1600" kern="1200">
        <a:solidFill>
          <a:schemeClr val="tx1"/>
        </a:solidFill>
        <a:latin typeface="+mn-lt"/>
        <a:ea typeface="微软雅黑" panose="020B0503020204020204" charset="-122"/>
        <a:cs typeface="+mn-cs"/>
      </a:defRPr>
    </a:lvl3pPr>
    <a:lvl4pPr marL="1828800" algn="l" defTabSz="1218565" rtl="0" eaLnBrk="1" latinLnBrk="0" hangingPunct="1">
      <a:defRPr sz="1600" kern="1200">
        <a:solidFill>
          <a:schemeClr val="tx1"/>
        </a:solidFill>
        <a:latin typeface="+mn-lt"/>
        <a:ea typeface="微软雅黑" panose="020B0503020204020204" charset="-122"/>
        <a:cs typeface="+mn-cs"/>
      </a:defRPr>
    </a:lvl4pPr>
    <a:lvl5pPr marL="2438400" algn="l" defTabSz="1218565" rtl="0" eaLnBrk="1" latinLnBrk="0" hangingPunct="1">
      <a:defRPr sz="1600" kern="1200">
        <a:solidFill>
          <a:schemeClr val="tx1"/>
        </a:solidFill>
        <a:latin typeface="+mn-lt"/>
        <a:ea typeface="微软雅黑" panose="020B0503020204020204" charset="-122"/>
        <a:cs typeface="+mn-cs"/>
      </a:defRPr>
    </a:lvl5pPr>
    <a:lvl6pPr marL="30480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12EB4-4D4D-4B2C-B74A-7A399844DE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DF758-22CE-4A29-B556-527F3664D8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DF758-22CE-4A29-B556-527F3664D8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301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4301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AE2151AD-439D-4B85-A851-0EE5C8B4EC14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DF758-22CE-4A29-B556-527F3664D8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DF758-22CE-4A29-B556-527F3664D8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DF758-22CE-4A29-B556-527F3664D8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DF758-22CE-4A29-B556-527F3664D8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DF758-22CE-4A29-B556-527F3664D8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DF758-22CE-4A29-B556-527F3664D8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DF758-22CE-4A29-B556-527F3664D8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12192000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1265130" y="238262"/>
            <a:ext cx="101586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3200" b="1" dirty="0" smtClean="0">
                <a:solidFill>
                  <a:srgbClr val="C00000"/>
                </a:solidFill>
                <a:ea typeface="微软雅黑" panose="020B0503020204020204" charset="-122"/>
              </a:rPr>
              <a:t>善于学习   善于进步</a:t>
            </a:r>
            <a:endParaRPr lang="zh-CN" altLang="en-US" sz="3200" b="1" dirty="0">
              <a:solidFill>
                <a:srgbClr val="C00000"/>
              </a:solidFill>
              <a:ea typeface="宋体" panose="02010600030101010101" pitchFamily="2" charset="-122"/>
            </a:endParaRPr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1033380" y="895068"/>
            <a:ext cx="10920536" cy="0"/>
          </a:xfrm>
          <a:prstGeom prst="line">
            <a:avLst/>
          </a:prstGeom>
          <a:ln w="15875">
            <a:solidFill>
              <a:srgbClr val="C8020B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29750" y="44624"/>
            <a:ext cx="326225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图片 80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4395" y="115065"/>
            <a:ext cx="1179783" cy="793655"/>
          </a:xfrm>
          <a:prstGeom prst="rect">
            <a:avLst/>
          </a:prstGeom>
          <a:noFill/>
          <a:ln>
            <a:noFill/>
          </a:ln>
          <a:effectLst>
            <a:outerShdw blurRad="431800" dist="177800" dir="2700000" algn="tl" rotWithShape="0">
              <a:prstClr val="black">
                <a:alpha val="38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1265130" y="238262"/>
            <a:ext cx="101586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3200" b="1" dirty="0" smtClean="0">
                <a:solidFill>
                  <a:srgbClr val="C00000"/>
                </a:solidFill>
                <a:ea typeface="微软雅黑" panose="020B0503020204020204" charset="-122"/>
              </a:rPr>
              <a:t>走好年轻干部成长的正确之路</a:t>
            </a:r>
            <a:endParaRPr lang="zh-CN" altLang="en-US" sz="3200" b="1" dirty="0">
              <a:solidFill>
                <a:srgbClr val="C00000"/>
              </a:solidFill>
              <a:ea typeface="宋体" panose="02010600030101010101" pitchFamily="2" charset="-122"/>
            </a:endParaRPr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1033380" y="895068"/>
            <a:ext cx="10920536" cy="0"/>
          </a:xfrm>
          <a:prstGeom prst="line">
            <a:avLst/>
          </a:prstGeom>
          <a:ln w="15875">
            <a:solidFill>
              <a:srgbClr val="C8020B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29750" y="44624"/>
            <a:ext cx="326225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图片 80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4395" y="115065"/>
            <a:ext cx="1179783" cy="793655"/>
          </a:xfrm>
          <a:prstGeom prst="rect">
            <a:avLst/>
          </a:prstGeom>
          <a:noFill/>
          <a:ln>
            <a:noFill/>
          </a:ln>
          <a:effectLst>
            <a:outerShdw blurRad="431800" dist="177800" dir="2700000" algn="tl" rotWithShape="0">
              <a:prstClr val="black">
                <a:alpha val="38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比较"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1" y="980728"/>
            <a:ext cx="7248128" cy="45719"/>
          </a:xfrm>
          <a:prstGeom prst="rect">
            <a:avLst/>
          </a:prstGeom>
          <a:pattFill prst="dkUpDiag">
            <a:fgClr>
              <a:srgbClr val="FF0000"/>
            </a:fgClr>
            <a:bgClr>
              <a:srgbClr val="C00000"/>
            </a:bgClr>
          </a:patt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64637"/>
            <a:ext cx="679085" cy="6790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265130" y="238262"/>
            <a:ext cx="101586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/>
            <a:r>
              <a:rPr lang="zh-CN" altLang="en-US" sz="2800" b="1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习近平为第五批全国干部学习培训教材作序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KSO_Shape"/>
          <p:cNvSpPr/>
          <p:nvPr userDrawn="1"/>
        </p:nvSpPr>
        <p:spPr>
          <a:xfrm>
            <a:off x="0" y="6722764"/>
            <a:ext cx="12192000" cy="135236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6929" y="6116505"/>
            <a:ext cx="2113019" cy="624843"/>
          </a:xfrm>
          <a:prstGeom prst="rect">
            <a:avLst/>
          </a:prstGeom>
        </p:spPr>
      </p:pic>
      <p:cxnSp>
        <p:nvCxnSpPr>
          <p:cNvPr id="14" name="直接连接符 13"/>
          <p:cNvCxnSpPr/>
          <p:nvPr userDrawn="1"/>
        </p:nvCxnSpPr>
        <p:spPr>
          <a:xfrm>
            <a:off x="1033380" y="895068"/>
            <a:ext cx="10920536" cy="0"/>
          </a:xfrm>
          <a:prstGeom prst="line">
            <a:avLst/>
          </a:prstGeom>
          <a:ln w="15875">
            <a:solidFill>
              <a:srgbClr val="C8020B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14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29750" y="44624"/>
            <a:ext cx="326225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80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74395" y="115065"/>
            <a:ext cx="1179783" cy="793655"/>
          </a:xfrm>
          <a:prstGeom prst="rect">
            <a:avLst/>
          </a:prstGeom>
          <a:noFill/>
          <a:ln>
            <a:noFill/>
          </a:ln>
          <a:effectLst>
            <a:outerShdw blurRad="431800" dist="177800" dir="2700000" algn="tl" rotWithShape="0">
              <a:prstClr val="black">
                <a:alpha val="38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>
            <a:off x="1265130" y="238262"/>
            <a:ext cx="101586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/>
            <a:r>
              <a:rPr lang="zh-CN" altLang="en-US" sz="2800" b="1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开班式主要概况简介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KSO_Shape"/>
          <p:cNvSpPr/>
          <p:nvPr userDrawn="1"/>
        </p:nvSpPr>
        <p:spPr>
          <a:xfrm>
            <a:off x="0" y="6722764"/>
            <a:ext cx="12192000" cy="135236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5" name="图片 2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6929" y="6116505"/>
            <a:ext cx="2113019" cy="624843"/>
          </a:xfrm>
          <a:prstGeom prst="rect">
            <a:avLst/>
          </a:prstGeom>
        </p:spPr>
      </p:pic>
      <p:cxnSp>
        <p:nvCxnSpPr>
          <p:cNvPr id="12" name="直接连接符 11"/>
          <p:cNvCxnSpPr/>
          <p:nvPr userDrawn="1"/>
        </p:nvCxnSpPr>
        <p:spPr>
          <a:xfrm>
            <a:off x="1033380" y="895068"/>
            <a:ext cx="10920536" cy="0"/>
          </a:xfrm>
          <a:prstGeom prst="line">
            <a:avLst/>
          </a:prstGeom>
          <a:ln w="15875">
            <a:solidFill>
              <a:srgbClr val="C8020B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29750" y="44624"/>
            <a:ext cx="326225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图片 80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4395" y="115065"/>
            <a:ext cx="1179783" cy="793655"/>
          </a:xfrm>
          <a:prstGeom prst="rect">
            <a:avLst/>
          </a:prstGeom>
          <a:noFill/>
          <a:ln>
            <a:noFill/>
          </a:ln>
          <a:effectLst>
            <a:outerShdw blurRad="431800" dist="177800" dir="2700000" algn="tl" rotWithShape="0">
              <a:prstClr val="black">
                <a:alpha val="38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/>
        </p:nvSpPr>
        <p:spPr>
          <a:xfrm>
            <a:off x="1265130" y="238262"/>
            <a:ext cx="101586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3200" b="1" dirty="0" smtClean="0">
                <a:solidFill>
                  <a:srgbClr val="C00000"/>
                </a:solidFill>
                <a:ea typeface="微软雅黑" panose="020B0503020204020204" charset="-122"/>
              </a:rPr>
              <a:t>习近平总书记的重要讲话精神学习</a:t>
            </a:r>
            <a:endParaRPr lang="zh-CN" altLang="en-US" sz="3200" b="1" dirty="0">
              <a:solidFill>
                <a:srgbClr val="C00000"/>
              </a:solidFill>
              <a:ea typeface="宋体" panose="02010600030101010101" pitchFamily="2" charset="-122"/>
            </a:endParaRPr>
          </a:p>
        </p:txBody>
      </p:sp>
      <p:sp>
        <p:nvSpPr>
          <p:cNvPr id="24" name="KSO_Shape"/>
          <p:cNvSpPr/>
          <p:nvPr userDrawn="1"/>
        </p:nvSpPr>
        <p:spPr>
          <a:xfrm>
            <a:off x="0" y="6722764"/>
            <a:ext cx="12192000" cy="135236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6929" y="6116505"/>
            <a:ext cx="2113019" cy="624843"/>
          </a:xfrm>
          <a:prstGeom prst="rect">
            <a:avLst/>
          </a:prstGeom>
        </p:spPr>
      </p:pic>
      <p:cxnSp>
        <p:nvCxnSpPr>
          <p:cNvPr id="13" name="直接连接符 12"/>
          <p:cNvCxnSpPr/>
          <p:nvPr userDrawn="1"/>
        </p:nvCxnSpPr>
        <p:spPr>
          <a:xfrm>
            <a:off x="1033380" y="895068"/>
            <a:ext cx="10920536" cy="0"/>
          </a:xfrm>
          <a:prstGeom prst="line">
            <a:avLst/>
          </a:prstGeom>
          <a:ln w="15875">
            <a:solidFill>
              <a:srgbClr val="C8020B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29750" y="44624"/>
            <a:ext cx="326225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图片 80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4395" y="115065"/>
            <a:ext cx="1179783" cy="793655"/>
          </a:xfrm>
          <a:prstGeom prst="rect">
            <a:avLst/>
          </a:prstGeom>
          <a:noFill/>
          <a:ln>
            <a:noFill/>
          </a:ln>
          <a:effectLst>
            <a:outerShdw blurRad="431800" dist="177800" dir="2700000" algn="tl" rotWithShape="0">
              <a:prstClr val="black">
                <a:alpha val="38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9.png"/><Relationship Id="rId12" Type="http://schemas.openxmlformats.org/officeDocument/2006/relationships/image" Target="../media/image8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15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121983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5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661249"/>
            <a:ext cx="12192000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76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 txBox="1"/>
          <p:nvPr/>
        </p:nvSpPr>
        <p:spPr>
          <a:xfrm>
            <a:off x="1381092" y="1854828"/>
            <a:ext cx="99298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70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新版网站后台使用培训</a:t>
            </a:r>
            <a:endParaRPr lang="zh-CN" altLang="en-US" sz="7000" b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标题 1"/>
          <p:cNvSpPr txBox="1"/>
          <p:nvPr/>
        </p:nvSpPr>
        <p:spPr>
          <a:xfrm>
            <a:off x="1055652" y="2564458"/>
            <a:ext cx="1023940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2000" b="1" smtClean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中共黑龙江省委党校 &amp; 黑龙江省行政学院文献信息中心制作</a:t>
            </a:r>
            <a:endParaRPr lang="zh-CN" altLang="en-US" sz="2000" b="1" smtClean="0"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 txBox="1"/>
          <p:nvPr/>
        </p:nvSpPr>
        <p:spPr>
          <a:xfrm>
            <a:off x="0" y="44450"/>
            <a:ext cx="6713220" cy="1022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48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新版网站后台使用培训</a:t>
            </a:r>
            <a:endParaRPr lang="zh-CN" altLang="en-US" sz="4800" b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1135" y="4437380"/>
            <a:ext cx="10017125" cy="1252855"/>
          </a:xfrm>
          <a:prstGeom prst="rect">
            <a:avLst/>
          </a:prstGeom>
          <a:solidFill>
            <a:srgbClr val="C00000">
              <a:alpha val="5000"/>
            </a:srgbClr>
          </a:solidFill>
        </p:spPr>
        <p:txBody>
          <a:bodyPr wrap="square" rtlCol="0">
            <a:spAutoFit/>
          </a:bodyPr>
          <a:p>
            <a:pPr>
              <a:lnSpc>
                <a:spcPct val="140000"/>
              </a:lnSpc>
            </a:pPr>
            <a:r>
              <a:rPr lang="en-US" altLang="zh-CN" sz="1800">
                <a:sym typeface="+mn-ea"/>
              </a:rPr>
              <a:t>1</a:t>
            </a:r>
            <a:r>
              <a:rPr lang="zh-CN" altLang="en-US" sz="1800">
                <a:sym typeface="+mn-ea"/>
              </a:rPr>
              <a:t>、</a:t>
            </a:r>
            <a:r>
              <a:rPr lang="zh-CN" sz="1800">
                <a:sym typeface="+mn-ea"/>
              </a:rPr>
              <a:t>点击</a:t>
            </a:r>
            <a:r>
              <a:rPr lang="en-US" altLang="zh-CN" sz="1800">
                <a:sym typeface="+mn-ea"/>
              </a:rPr>
              <a:t>“</a:t>
            </a:r>
            <a:r>
              <a:rPr lang="zh-CN" altLang="en-US" sz="1800">
                <a:sym typeface="+mn-ea"/>
              </a:rPr>
              <a:t>资料库管理</a:t>
            </a:r>
            <a:r>
              <a:rPr lang="en-US" altLang="zh-CN" sz="1800">
                <a:sym typeface="+mn-ea"/>
              </a:rPr>
              <a:t>”-“</a:t>
            </a:r>
            <a:r>
              <a:rPr lang="zh-CN" altLang="en-US" sz="1800">
                <a:sym typeface="+mn-ea"/>
              </a:rPr>
              <a:t>全国校（院）</a:t>
            </a:r>
            <a:r>
              <a:rPr lang="en-US" altLang="zh-CN" sz="1800">
                <a:sym typeface="+mn-ea"/>
              </a:rPr>
              <a:t>”</a:t>
            </a:r>
            <a:r>
              <a:rPr lang="zh-CN" altLang="en-US" sz="1800">
                <a:sym typeface="+mn-ea"/>
              </a:rPr>
              <a:t>、</a:t>
            </a:r>
            <a:r>
              <a:rPr lang="en-US" altLang="zh-CN" sz="1800">
                <a:sym typeface="+mn-ea"/>
              </a:rPr>
              <a:t>“</a:t>
            </a:r>
            <a:r>
              <a:rPr lang="zh-CN" altLang="en-US" sz="1800">
                <a:sym typeface="+mn-ea"/>
              </a:rPr>
              <a:t>党委政府</a:t>
            </a:r>
            <a:r>
              <a:rPr lang="en-US" altLang="zh-CN" sz="1800">
                <a:sym typeface="+mn-ea"/>
              </a:rPr>
              <a:t>”</a:t>
            </a:r>
            <a:r>
              <a:rPr lang="zh-CN" altLang="en-US" sz="1800">
                <a:sym typeface="+mn-ea"/>
              </a:rPr>
              <a:t>、</a:t>
            </a:r>
            <a:r>
              <a:rPr lang="en-US" altLang="zh-CN" sz="1800">
                <a:sym typeface="+mn-ea"/>
              </a:rPr>
              <a:t>“</a:t>
            </a:r>
            <a:r>
              <a:rPr lang="zh-CN" sz="1800">
                <a:sym typeface="+mn-ea"/>
              </a:rPr>
              <a:t>学术机构</a:t>
            </a:r>
            <a:r>
              <a:rPr lang="en-US" altLang="zh-CN" sz="1800">
                <a:sym typeface="+mn-ea"/>
              </a:rPr>
              <a:t>”</a:t>
            </a:r>
            <a:r>
              <a:rPr lang="zh-CN" altLang="en-US" sz="1800">
                <a:sym typeface="+mn-ea"/>
              </a:rPr>
              <a:t>、</a:t>
            </a:r>
            <a:r>
              <a:rPr lang="en-US" altLang="zh-CN" sz="1800">
                <a:sym typeface="+mn-ea"/>
              </a:rPr>
              <a:t>“</a:t>
            </a:r>
            <a:r>
              <a:rPr lang="zh-CN" sz="1800">
                <a:sym typeface="+mn-ea"/>
              </a:rPr>
              <a:t>新闻媒体</a:t>
            </a:r>
            <a:r>
              <a:rPr lang="en-US" altLang="zh-CN" sz="1800">
                <a:sym typeface="+mn-ea"/>
              </a:rPr>
              <a:t>”</a:t>
            </a:r>
            <a:r>
              <a:rPr lang="zh-CN" altLang="en-US" sz="1800">
                <a:sym typeface="+mn-ea"/>
              </a:rPr>
              <a:t>、</a:t>
            </a:r>
            <a:r>
              <a:rPr lang="en-US" altLang="zh-CN" sz="1800">
                <a:sym typeface="+mn-ea"/>
              </a:rPr>
              <a:t>“</a:t>
            </a:r>
            <a:r>
              <a:rPr lang="zh-CN" altLang="en-US" sz="1800">
                <a:sym typeface="+mn-ea"/>
              </a:rPr>
              <a:t>相关链接</a:t>
            </a:r>
            <a:r>
              <a:rPr lang="en-US" altLang="zh-CN" sz="1800">
                <a:sym typeface="+mn-ea"/>
              </a:rPr>
              <a:t>” </a:t>
            </a:r>
            <a:r>
              <a:rPr lang="zh-CN" altLang="en-US" sz="1800">
                <a:sym typeface="+mn-ea"/>
              </a:rPr>
              <a:t>管理</a:t>
            </a:r>
            <a:endParaRPr lang="zh-CN" altLang="en-US" sz="1800"/>
          </a:p>
          <a:p>
            <a:pPr>
              <a:lnSpc>
                <a:spcPct val="140000"/>
              </a:lnSpc>
            </a:pPr>
            <a:r>
              <a:rPr lang="en-US" altLang="zh-CN" sz="1800">
                <a:sym typeface="+mn-ea"/>
              </a:rPr>
              <a:t>2</a:t>
            </a:r>
            <a:r>
              <a:rPr lang="zh-CN" altLang="en-US" sz="1800">
                <a:sym typeface="+mn-ea"/>
              </a:rPr>
              <a:t>、</a:t>
            </a:r>
            <a:r>
              <a:rPr lang="en-US" sz="1800">
                <a:sym typeface="+mn-ea"/>
              </a:rPr>
              <a:t>“</a:t>
            </a:r>
            <a:r>
              <a:rPr lang="zh-CN" altLang="en-US" sz="1800">
                <a:sym typeface="+mn-ea"/>
              </a:rPr>
              <a:t>新增</a:t>
            </a:r>
            <a:r>
              <a:rPr lang="en-US" sz="1800">
                <a:sym typeface="+mn-ea"/>
              </a:rPr>
              <a:t>”</a:t>
            </a:r>
            <a:r>
              <a:rPr lang="zh-CN" altLang="en-US" sz="1800">
                <a:sym typeface="+mn-ea"/>
              </a:rPr>
              <a:t>、</a:t>
            </a:r>
            <a:r>
              <a:rPr lang="en-US" altLang="zh-CN" sz="1800">
                <a:sym typeface="+mn-ea"/>
              </a:rPr>
              <a:t>“</a:t>
            </a:r>
            <a:r>
              <a:rPr lang="zh-CN" altLang="en-US" sz="1800">
                <a:sym typeface="+mn-ea"/>
              </a:rPr>
              <a:t>保持排序</a:t>
            </a:r>
            <a:r>
              <a:rPr lang="en-US" altLang="zh-CN" sz="1800">
                <a:sym typeface="+mn-ea"/>
              </a:rPr>
              <a:t>”</a:t>
            </a:r>
            <a:r>
              <a:rPr lang="zh-CN" altLang="en-US" sz="1800">
                <a:sym typeface="+mn-ea"/>
              </a:rPr>
              <a:t>等为常规操作</a:t>
            </a:r>
            <a:endParaRPr lang="en-US" sz="1800"/>
          </a:p>
          <a:p>
            <a:pPr>
              <a:lnSpc>
                <a:spcPct val="140000"/>
              </a:lnSpc>
            </a:pPr>
            <a:r>
              <a:rPr lang="en-US" altLang="zh-CN" sz="1800">
                <a:sym typeface="+mn-ea"/>
              </a:rPr>
              <a:t>3</a:t>
            </a:r>
            <a:r>
              <a:rPr lang="zh-CN" altLang="en-US" sz="1800">
                <a:sym typeface="+mn-ea"/>
              </a:rPr>
              <a:t>、可以</a:t>
            </a:r>
            <a:r>
              <a:rPr lang="zh-CN" sz="1800">
                <a:sym typeface="+mn-ea"/>
              </a:rPr>
              <a:t>批量新增，节省时间</a:t>
            </a:r>
            <a:endParaRPr lang="zh-CN" altLang="en-US" sz="1800"/>
          </a:p>
        </p:txBody>
      </p:sp>
      <p:sp>
        <p:nvSpPr>
          <p:cNvPr id="3" name="矩形 2"/>
          <p:cNvSpPr/>
          <p:nvPr/>
        </p:nvSpPr>
        <p:spPr>
          <a:xfrm>
            <a:off x="2567940" y="1628775"/>
            <a:ext cx="575945" cy="215900"/>
          </a:xfrm>
          <a:prstGeom prst="rect">
            <a:avLst/>
          </a:prstGeom>
          <a:noFill/>
          <a:ln w="2222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91770" y="2310765"/>
            <a:ext cx="813435" cy="234315"/>
          </a:xfrm>
          <a:prstGeom prst="rect">
            <a:avLst/>
          </a:prstGeom>
          <a:noFill/>
          <a:ln w="2222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5" name="图片 4" descr="C:\Users\Administrator\Desktop\QQ截图20210321142246.pngQQ截图20210321142246"/>
          <p:cNvPicPr>
            <a:picLocks noChangeAspect="1"/>
          </p:cNvPicPr>
          <p:nvPr/>
        </p:nvPicPr>
        <p:blipFill>
          <a:blip r:embed="rId1"/>
          <a:srcRect b="45762"/>
          <a:stretch>
            <a:fillRect/>
          </a:stretch>
        </p:blipFill>
        <p:spPr>
          <a:xfrm>
            <a:off x="191770" y="1268730"/>
            <a:ext cx="10058400" cy="29775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 txBox="1"/>
          <p:nvPr/>
        </p:nvSpPr>
        <p:spPr>
          <a:xfrm>
            <a:off x="0" y="44450"/>
            <a:ext cx="6713220" cy="1022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48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新版网站后台使用培训</a:t>
            </a:r>
            <a:endParaRPr lang="zh-CN" altLang="en-US" sz="4800" b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1135" y="4437380"/>
            <a:ext cx="10017125" cy="1252855"/>
          </a:xfrm>
          <a:prstGeom prst="rect">
            <a:avLst/>
          </a:prstGeom>
          <a:solidFill>
            <a:srgbClr val="C00000">
              <a:alpha val="5000"/>
            </a:srgbClr>
          </a:solidFill>
        </p:spPr>
        <p:txBody>
          <a:bodyPr wrap="square" rtlCol="0">
            <a:spAutoFit/>
          </a:bodyPr>
          <a:p>
            <a:pPr>
              <a:lnSpc>
                <a:spcPct val="140000"/>
              </a:lnSpc>
            </a:pPr>
            <a:r>
              <a:rPr lang="en-US" altLang="zh-CN" sz="1800">
                <a:sym typeface="+mn-ea"/>
              </a:rPr>
              <a:t>1</a:t>
            </a:r>
            <a:r>
              <a:rPr lang="zh-CN" altLang="en-US" sz="1800">
                <a:sym typeface="+mn-ea"/>
              </a:rPr>
              <a:t>、</a:t>
            </a:r>
            <a:r>
              <a:rPr lang="zh-CN" sz="1800">
                <a:sym typeface="+mn-ea"/>
              </a:rPr>
              <a:t>点击</a:t>
            </a:r>
            <a:r>
              <a:rPr lang="en-US" altLang="zh-CN" sz="1800">
                <a:sym typeface="+mn-ea"/>
              </a:rPr>
              <a:t>“</a:t>
            </a:r>
            <a:r>
              <a:rPr lang="zh-CN" altLang="en-US" sz="1800">
                <a:sym typeface="+mn-ea"/>
              </a:rPr>
              <a:t>资料库管理</a:t>
            </a:r>
            <a:r>
              <a:rPr lang="en-US" altLang="zh-CN" sz="1800">
                <a:sym typeface="+mn-ea"/>
              </a:rPr>
              <a:t>”-“</a:t>
            </a:r>
            <a:r>
              <a:rPr lang="zh-CN" altLang="en-US" sz="1800">
                <a:sym typeface="+mn-ea"/>
              </a:rPr>
              <a:t>全国校（院）</a:t>
            </a:r>
            <a:r>
              <a:rPr lang="en-US" altLang="zh-CN" sz="1800">
                <a:sym typeface="+mn-ea"/>
              </a:rPr>
              <a:t>”-“</a:t>
            </a:r>
            <a:r>
              <a:rPr lang="zh-CN" altLang="en-US" sz="1800">
                <a:sym typeface="+mn-ea"/>
              </a:rPr>
              <a:t>新增</a:t>
            </a:r>
            <a:r>
              <a:rPr lang="en-US" altLang="zh-CN" sz="1800">
                <a:sym typeface="+mn-ea"/>
              </a:rPr>
              <a:t>”</a:t>
            </a:r>
            <a:r>
              <a:rPr lang="zh-CN" altLang="en-US" sz="1800">
                <a:sym typeface="+mn-ea"/>
              </a:rPr>
              <a:t>，进入新增界面</a:t>
            </a:r>
            <a:endParaRPr lang="en-US" altLang="zh-CN" sz="1800"/>
          </a:p>
          <a:p>
            <a:pPr>
              <a:lnSpc>
                <a:spcPct val="140000"/>
              </a:lnSpc>
            </a:pPr>
            <a:r>
              <a:rPr lang="en-US" altLang="zh-CN" sz="1800">
                <a:sym typeface="+mn-ea"/>
              </a:rPr>
              <a:t>2</a:t>
            </a:r>
            <a:r>
              <a:rPr lang="zh-CN" altLang="en-US" sz="1800">
                <a:sym typeface="+mn-ea"/>
              </a:rPr>
              <a:t>、</a:t>
            </a:r>
            <a:r>
              <a:rPr lang="en-US" sz="1800">
                <a:sym typeface="+mn-ea"/>
              </a:rPr>
              <a:t>“</a:t>
            </a:r>
            <a:r>
              <a:rPr lang="zh-CN" altLang="en-US" sz="1800">
                <a:sym typeface="+mn-ea"/>
              </a:rPr>
              <a:t>链接标题</a:t>
            </a:r>
            <a:r>
              <a:rPr lang="en-US" sz="1800">
                <a:sym typeface="+mn-ea"/>
              </a:rPr>
              <a:t>”</a:t>
            </a:r>
            <a:r>
              <a:rPr lang="zh-CN" altLang="en-US" sz="1800">
                <a:sym typeface="+mn-ea"/>
              </a:rPr>
              <a:t>选择文字标题</a:t>
            </a:r>
            <a:endParaRPr lang="zh-CN" altLang="en-US" sz="1800"/>
          </a:p>
          <a:p>
            <a:pPr>
              <a:lnSpc>
                <a:spcPct val="140000"/>
              </a:lnSpc>
            </a:pPr>
            <a:r>
              <a:rPr lang="en-US" altLang="zh-CN" sz="1800">
                <a:sym typeface="+mn-ea"/>
              </a:rPr>
              <a:t>3</a:t>
            </a:r>
            <a:r>
              <a:rPr lang="zh-CN" altLang="en-US" sz="1800">
                <a:sym typeface="+mn-ea"/>
              </a:rPr>
              <a:t>、</a:t>
            </a:r>
            <a:r>
              <a:rPr lang="en-US" altLang="zh-CN" sz="1800">
                <a:sym typeface="+mn-ea"/>
              </a:rPr>
              <a:t>“链接位置”</a:t>
            </a:r>
            <a:r>
              <a:rPr lang="zh-CN" sz="1800">
                <a:sym typeface="+mn-ea"/>
              </a:rPr>
              <a:t>可以是链接地址，直接复制链接地址粘贴即可，也可以链接到某个栏目</a:t>
            </a:r>
            <a:endParaRPr lang="zh-CN" altLang="en-US" sz="1800"/>
          </a:p>
        </p:txBody>
      </p:sp>
      <p:sp>
        <p:nvSpPr>
          <p:cNvPr id="3" name="矩形 2"/>
          <p:cNvSpPr/>
          <p:nvPr/>
        </p:nvSpPr>
        <p:spPr>
          <a:xfrm>
            <a:off x="2567940" y="1628775"/>
            <a:ext cx="575945" cy="215900"/>
          </a:xfrm>
          <a:prstGeom prst="rect">
            <a:avLst/>
          </a:prstGeom>
          <a:noFill/>
          <a:ln w="2222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91770" y="2310765"/>
            <a:ext cx="813435" cy="234315"/>
          </a:xfrm>
          <a:prstGeom prst="rect">
            <a:avLst/>
          </a:prstGeom>
          <a:noFill/>
          <a:ln w="2222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" name="图片 3" descr="C:\Users\Administrator\Desktop\QQ截图20210321142520.pngQQ截图20210321142520"/>
          <p:cNvPicPr>
            <a:picLocks noChangeAspect="1"/>
          </p:cNvPicPr>
          <p:nvPr/>
        </p:nvPicPr>
        <p:blipFill>
          <a:blip r:embed="rId1"/>
          <a:srcRect b="47080"/>
          <a:stretch>
            <a:fillRect/>
          </a:stretch>
        </p:blipFill>
        <p:spPr>
          <a:xfrm>
            <a:off x="191770" y="1268730"/>
            <a:ext cx="10058400" cy="29054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4" name="圆角矩形​​ 10"/>
          <p:cNvSpPr>
            <a:spLocks noChangeArrowheads="1"/>
          </p:cNvSpPr>
          <p:nvPr/>
        </p:nvSpPr>
        <p:spPr bwMode="auto">
          <a:xfrm>
            <a:off x="4095736" y="2143116"/>
            <a:ext cx="6215106" cy="321471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25400" algn="ctr">
            <a:solidFill>
              <a:srgbClr val="FF6600"/>
            </a:solidFill>
            <a:round/>
          </a:ln>
        </p:spPr>
        <p:txBody>
          <a:bodyPr anchor="ctr"/>
          <a:lstStyle/>
          <a:p>
            <a:pPr lvl="0" algn="just" defTabSz="914400">
              <a:lnSpc>
                <a:spcPct val="170000"/>
              </a:lnSpc>
            </a:pPr>
            <a:r>
              <a:rPr lang="en-US" altLang="zh-CN" sz="1400" smtClean="0">
                <a:solidFill>
                  <a:schemeClr val="bg1"/>
                </a:solidFill>
                <a:latin typeface="+mn-ea"/>
              </a:rPr>
              <a:t>1</a:t>
            </a:r>
            <a:r>
              <a:rPr lang="zh-CN" altLang="en-US" sz="1400" smtClean="0">
                <a:solidFill>
                  <a:schemeClr val="bg1"/>
                </a:solidFill>
                <a:latin typeface="+mn-ea"/>
              </a:rPr>
              <a:t>、</a:t>
            </a:r>
            <a:r>
              <a:rPr lang="zh-CN" sz="1400" smtClean="0">
                <a:solidFill>
                  <a:schemeClr val="bg1"/>
                </a:solidFill>
                <a:latin typeface="+mn-ea"/>
              </a:rPr>
              <a:t>新版网站使用</a:t>
            </a:r>
            <a:r>
              <a:rPr lang="en-US" altLang="zh-CN" sz="1400" smtClean="0">
                <a:solidFill>
                  <a:schemeClr val="bg1"/>
                </a:solidFill>
                <a:latin typeface="+mn-ea"/>
              </a:rPr>
              <a:t>jsp</a:t>
            </a:r>
            <a:r>
              <a:rPr lang="zh-CN" altLang="en-US" sz="1400" smtClean="0">
                <a:solidFill>
                  <a:schemeClr val="bg1"/>
                </a:solidFill>
                <a:latin typeface="+mn-ea"/>
              </a:rPr>
              <a:t>语言，安全和稳定性更高</a:t>
            </a:r>
            <a:endParaRPr lang="zh-CN" altLang="en-US" sz="1400" smtClean="0">
              <a:solidFill>
                <a:schemeClr val="bg1"/>
              </a:solidFill>
              <a:latin typeface="+mn-ea"/>
            </a:endParaRPr>
          </a:p>
          <a:p>
            <a:pPr lvl="0" algn="just" defTabSz="914400">
              <a:lnSpc>
                <a:spcPct val="170000"/>
              </a:lnSpc>
            </a:pPr>
            <a:r>
              <a:rPr lang="en-US" altLang="zh-CN" sz="1400" smtClean="0">
                <a:solidFill>
                  <a:schemeClr val="bg1"/>
                </a:solidFill>
                <a:latin typeface="+mn-ea"/>
              </a:rPr>
              <a:t>2</a:t>
            </a:r>
            <a:r>
              <a:rPr lang="zh-CN" altLang="en-US" sz="1400" smtClean="0">
                <a:solidFill>
                  <a:schemeClr val="bg1"/>
                </a:solidFill>
                <a:latin typeface="+mn-ea"/>
              </a:rPr>
              <a:t>、网站页面使用了动态页面静态页技术，</a:t>
            </a:r>
            <a:r>
              <a:rPr lang="zh-CN" altLang="en-US" sz="1400" smtClean="0">
                <a:solidFill>
                  <a:schemeClr val="bg1"/>
                </a:solidFill>
                <a:latin typeface="+mn-ea"/>
                <a:sym typeface="+mn-ea"/>
              </a:rPr>
              <a:t>速度有明显提升</a:t>
            </a:r>
            <a:endParaRPr lang="zh-CN" altLang="en-US" sz="1400" smtClean="0">
              <a:solidFill>
                <a:schemeClr val="bg1"/>
              </a:solidFill>
              <a:latin typeface="+mn-ea"/>
              <a:sym typeface="+mn-ea"/>
            </a:endParaRPr>
          </a:p>
          <a:p>
            <a:pPr lvl="0" algn="just" defTabSz="914400">
              <a:lnSpc>
                <a:spcPct val="170000"/>
              </a:lnSpc>
            </a:pPr>
            <a:r>
              <a:rPr lang="en-US" altLang="zh-CN" sz="1400" smtClean="0">
                <a:solidFill>
                  <a:schemeClr val="bg1"/>
                </a:solidFill>
                <a:latin typeface="+mn-ea"/>
              </a:rPr>
              <a:t>3</a:t>
            </a:r>
            <a:r>
              <a:rPr lang="zh-CN" altLang="en-US" sz="1400" smtClean="0">
                <a:solidFill>
                  <a:schemeClr val="bg1"/>
                </a:solidFill>
                <a:latin typeface="+mn-ea"/>
              </a:rPr>
              <a:t>、后台管理权限更细化、有自己的面板设置</a:t>
            </a:r>
            <a:endParaRPr lang="zh-CN" altLang="en-US" sz="1400" smtClean="0">
              <a:solidFill>
                <a:schemeClr val="bg1"/>
              </a:solidFill>
              <a:latin typeface="+mn-ea"/>
            </a:endParaRPr>
          </a:p>
          <a:p>
            <a:pPr lvl="0" algn="just" defTabSz="914400">
              <a:lnSpc>
                <a:spcPct val="170000"/>
              </a:lnSpc>
            </a:pPr>
            <a:r>
              <a:rPr lang="en-US" altLang="zh-CN" sz="1400" smtClean="0">
                <a:solidFill>
                  <a:schemeClr val="bg1"/>
                </a:solidFill>
                <a:latin typeface="+mn-ea"/>
              </a:rPr>
              <a:t>4</a:t>
            </a:r>
            <a:r>
              <a:rPr lang="zh-CN" altLang="en-US" sz="1400" smtClean="0">
                <a:solidFill>
                  <a:schemeClr val="bg1"/>
                </a:solidFill>
                <a:latin typeface="+mn-ea"/>
              </a:rPr>
              <a:t>、文章和资料库管理操作功能更全：尤其是复制功能解决重复录入困扰</a:t>
            </a:r>
            <a:endParaRPr lang="zh-CN" altLang="en-US" sz="1400" smtClean="0">
              <a:solidFill>
                <a:schemeClr val="bg1"/>
              </a:solidFill>
              <a:latin typeface="+mn-ea"/>
            </a:endParaRPr>
          </a:p>
          <a:p>
            <a:pPr lvl="0" algn="just" defTabSz="914400">
              <a:lnSpc>
                <a:spcPct val="170000"/>
              </a:lnSpc>
            </a:pPr>
            <a:r>
              <a:rPr lang="en-US" altLang="zh-CN" sz="1400" smtClean="0">
                <a:solidFill>
                  <a:schemeClr val="bg1"/>
                </a:solidFill>
                <a:latin typeface="+mn-ea"/>
              </a:rPr>
              <a:t>5</a:t>
            </a:r>
            <a:r>
              <a:rPr lang="zh-CN" altLang="en-US" sz="1400" smtClean="0">
                <a:solidFill>
                  <a:schemeClr val="bg1"/>
                </a:solidFill>
                <a:latin typeface="+mn-ea"/>
              </a:rPr>
              <a:t>、文本编辑器功能强大很多、可视范围更大，可插入图片、视频、附件</a:t>
            </a:r>
            <a:endParaRPr lang="zh-CN" altLang="en-US" sz="1400" smtClean="0">
              <a:solidFill>
                <a:schemeClr val="bg1"/>
              </a:solidFill>
              <a:latin typeface="+mn-ea"/>
            </a:endParaRPr>
          </a:p>
          <a:p>
            <a:pPr lvl="0" algn="just" defTabSz="914400">
              <a:lnSpc>
                <a:spcPct val="170000"/>
              </a:lnSpc>
            </a:pPr>
            <a:r>
              <a:rPr lang="en-US" altLang="zh-CN" sz="1400" smtClean="0">
                <a:solidFill>
                  <a:schemeClr val="bg1"/>
                </a:solidFill>
                <a:latin typeface="+mn-ea"/>
              </a:rPr>
              <a:t>6</a:t>
            </a:r>
            <a:r>
              <a:rPr lang="zh-CN" altLang="en-US" sz="1400" smtClean="0">
                <a:solidFill>
                  <a:schemeClr val="bg1"/>
                </a:solidFill>
                <a:latin typeface="+mn-ea"/>
              </a:rPr>
              <a:t>、文章操作面板功能强大，而且后台有完备的操作文档</a:t>
            </a:r>
            <a:endParaRPr lang="zh-CN" altLang="en-US" sz="1400" smtClean="0">
              <a:solidFill>
                <a:schemeClr val="bg1"/>
              </a:solidFill>
              <a:latin typeface="+mn-ea"/>
            </a:endParaRPr>
          </a:p>
          <a:p>
            <a:pPr lvl="0" algn="just" defTabSz="914400">
              <a:lnSpc>
                <a:spcPct val="170000"/>
              </a:lnSpc>
            </a:pPr>
            <a:r>
              <a:rPr lang="en-US" altLang="zh-CN" sz="1400" smtClean="0">
                <a:solidFill>
                  <a:schemeClr val="bg1"/>
                </a:solidFill>
                <a:latin typeface="+mn-ea"/>
              </a:rPr>
              <a:t>7</a:t>
            </a:r>
            <a:r>
              <a:rPr lang="zh-CN" altLang="en-US" sz="1400" smtClean="0">
                <a:solidFill>
                  <a:schemeClr val="bg1"/>
                </a:solidFill>
                <a:latin typeface="+mn-ea"/>
              </a:rPr>
              <a:t>、单点且统一登录，实现每个账号的有效安全使用</a:t>
            </a:r>
            <a:endParaRPr lang="zh-CN" altLang="en-US" sz="1400" smtClean="0">
              <a:solidFill>
                <a:schemeClr val="bg1"/>
              </a:solidFill>
              <a:latin typeface="+mn-ea"/>
            </a:endParaRPr>
          </a:p>
          <a:p>
            <a:pPr lvl="0" algn="just" defTabSz="914400">
              <a:lnSpc>
                <a:spcPct val="170000"/>
              </a:lnSpc>
            </a:pPr>
            <a:r>
              <a:rPr lang="en-US" altLang="zh-CN" sz="1400" smtClean="0">
                <a:solidFill>
                  <a:schemeClr val="bg1"/>
                </a:solidFill>
                <a:latin typeface="+mn-ea"/>
              </a:rPr>
              <a:t>8</a:t>
            </a:r>
            <a:r>
              <a:rPr lang="zh-CN" altLang="en-US" sz="1400" smtClean="0">
                <a:solidFill>
                  <a:schemeClr val="bg1"/>
                </a:solidFill>
                <a:latin typeface="+mn-ea"/>
              </a:rPr>
              <a:t>、前台组件类操作，数据提取更为便捷、版式更改周期大大缩短</a:t>
            </a:r>
            <a:endParaRPr lang="zh-CN" altLang="en-US" sz="1400" smtClean="0">
              <a:solidFill>
                <a:schemeClr val="bg1"/>
              </a:solidFill>
              <a:latin typeface="+mn-ea"/>
            </a:endParaRPr>
          </a:p>
          <a:p>
            <a:pPr algn="just" defTabSz="914400">
              <a:lnSpc>
                <a:spcPct val="150000"/>
              </a:lnSpc>
            </a:pPr>
            <a:endParaRPr lang="zh-CN" altLang="en-US" sz="1400" dirty="0" smtClea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3" name="文本框 32"/>
          <p:cNvSpPr txBox="1">
            <a:spLocks noChangeArrowheads="1"/>
          </p:cNvSpPr>
          <p:nvPr/>
        </p:nvSpPr>
        <p:spPr bwMode="auto">
          <a:xfrm>
            <a:off x="4167174" y="642918"/>
            <a:ext cx="2214880" cy="13220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8000" b="1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简述</a:t>
            </a:r>
            <a:endParaRPr lang="zh-CN" altLang="en-US" sz="8000" b="1" smtClean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3570" y="188595"/>
            <a:ext cx="2432685" cy="58115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 txBox="1"/>
          <p:nvPr/>
        </p:nvSpPr>
        <p:spPr>
          <a:xfrm>
            <a:off x="0" y="44450"/>
            <a:ext cx="6713220" cy="1022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48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新版网站后台使用培训</a:t>
            </a:r>
            <a:endParaRPr lang="zh-CN" altLang="en-US" sz="4800" b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3615" y="1412875"/>
            <a:ext cx="5393690" cy="368300"/>
          </a:xfrm>
          <a:prstGeom prst="rect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</p:spPr>
        <p:txBody>
          <a:bodyPr wrap="none" rtlCol="0" anchor="t">
            <a:spAutoFit/>
          </a:bodyPr>
          <a:p>
            <a:pPr algn="l"/>
            <a:r>
              <a:rPr lang="zh-CN" altLang="en-US" sz="1800">
                <a:solidFill>
                  <a:schemeClr val="bg1"/>
                </a:solidFill>
                <a:sym typeface="+mn-ea"/>
              </a:rPr>
              <a:t>登录地址：http://61.167.250.12:9090/system/login.jsp</a:t>
            </a:r>
            <a:endParaRPr lang="zh-CN" altLang="en-US" sz="1800">
              <a:solidFill>
                <a:schemeClr val="bg1"/>
              </a:solidFill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135" y="1988820"/>
            <a:ext cx="7438390" cy="406019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824470" y="1985645"/>
            <a:ext cx="4206240" cy="3692525"/>
          </a:xfrm>
          <a:prstGeom prst="rect">
            <a:avLst/>
          </a:prstGeom>
          <a:solidFill>
            <a:srgbClr val="C00000">
              <a:alpha val="5000"/>
            </a:srgbClr>
          </a:solidFill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2000"/>
              <a:t>1</a:t>
            </a:r>
            <a:r>
              <a:rPr lang="zh-CN" altLang="en-US" sz="2000"/>
              <a:t>、选择</a:t>
            </a:r>
            <a:r>
              <a:rPr lang="en-US" altLang="zh-CN" sz="2000"/>
              <a:t>“</a:t>
            </a:r>
            <a:r>
              <a:rPr lang="zh-CN" altLang="en-US" sz="2000">
                <a:sym typeface="+mn-ea"/>
              </a:rPr>
              <a:t>网站管理</a:t>
            </a:r>
            <a:r>
              <a:rPr lang="en-US" altLang="zh-CN" sz="2000"/>
              <a:t>”</a:t>
            </a:r>
            <a:endParaRPr lang="en-US" altLang="zh-CN" sz="2000"/>
          </a:p>
          <a:p>
            <a:pPr>
              <a:lnSpc>
                <a:spcPct val="130000"/>
              </a:lnSpc>
            </a:pPr>
            <a:r>
              <a:rPr lang="en-US" altLang="zh-CN" sz="2000"/>
              <a:t>2</a:t>
            </a:r>
            <a:r>
              <a:rPr lang="zh-CN" altLang="en-US" sz="2000"/>
              <a:t>、输入分配的账号和密码登录</a:t>
            </a:r>
            <a:endParaRPr lang="zh-CN" altLang="en-US" sz="2000"/>
          </a:p>
          <a:p>
            <a:pPr>
              <a:lnSpc>
                <a:spcPct val="130000"/>
              </a:lnSpc>
            </a:pPr>
            <a:r>
              <a:rPr lang="en-US" altLang="zh-CN" sz="2000"/>
              <a:t>3</a:t>
            </a:r>
            <a:r>
              <a:rPr lang="zh-CN" altLang="en-US" sz="2000"/>
              <a:t>、注意验证码输入必须正确</a:t>
            </a:r>
            <a:endParaRPr lang="zh-CN" altLang="en-US" sz="2000"/>
          </a:p>
          <a:p>
            <a:pPr>
              <a:lnSpc>
                <a:spcPct val="130000"/>
              </a:lnSpc>
            </a:pPr>
            <a:r>
              <a:rPr lang="en-US" altLang="zh-CN" sz="2000"/>
              <a:t>4</a:t>
            </a:r>
            <a:r>
              <a:rPr lang="zh-CN" altLang="en-US" sz="2000"/>
              <a:t>、验证码看不清楚可以点击验证码重新生成新的验证码</a:t>
            </a:r>
            <a:endParaRPr lang="zh-CN" altLang="en-US" sz="2000"/>
          </a:p>
          <a:p>
            <a:pPr>
              <a:lnSpc>
                <a:spcPct val="130000"/>
              </a:lnSpc>
            </a:pPr>
            <a:r>
              <a:rPr lang="en-US" altLang="zh-CN" sz="2000"/>
              <a:t>5</a:t>
            </a:r>
            <a:r>
              <a:rPr lang="zh-CN" altLang="en-US" sz="2000"/>
              <a:t>、确认输入正确后，点击</a:t>
            </a:r>
            <a:r>
              <a:rPr lang="en-US" altLang="zh-CN" sz="2000"/>
              <a:t>“</a:t>
            </a:r>
            <a:r>
              <a:rPr lang="zh-CN" altLang="en-US" sz="2000"/>
              <a:t>登录</a:t>
            </a:r>
            <a:r>
              <a:rPr lang="en-US" altLang="zh-CN" sz="2000"/>
              <a:t>”</a:t>
            </a:r>
            <a:r>
              <a:rPr lang="zh-CN" altLang="en-US" sz="2000"/>
              <a:t>按钮</a:t>
            </a:r>
            <a:endParaRPr lang="zh-CN" altLang="en-US" sz="2000"/>
          </a:p>
          <a:p>
            <a:pPr>
              <a:lnSpc>
                <a:spcPct val="130000"/>
              </a:lnSpc>
            </a:pPr>
            <a:r>
              <a:rPr lang="zh-CN" altLang="en-US" sz="2000" b="1">
                <a:solidFill>
                  <a:srgbClr val="FF0000"/>
                </a:solidFill>
              </a:rPr>
              <a:t>提示：账号和密码可以用复制、粘贴方式操作，不容易出错、</a:t>
            </a:r>
            <a:r>
              <a:rPr lang="zh-CN" altLang="en-US" sz="2000" b="1">
                <a:solidFill>
                  <a:srgbClr val="FF0000"/>
                </a:solidFill>
                <a:sym typeface="+mn-ea"/>
              </a:rPr>
              <a:t>更快捷</a:t>
            </a:r>
            <a:endParaRPr lang="zh-CN" altLang="en-US" sz="2000" b="1">
              <a:solidFill>
                <a:srgbClr val="FF0000"/>
              </a:solidFill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 txBox="1"/>
          <p:nvPr/>
        </p:nvSpPr>
        <p:spPr>
          <a:xfrm>
            <a:off x="0" y="44450"/>
            <a:ext cx="6713220" cy="1022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48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新版网站后台使用培训</a:t>
            </a:r>
            <a:endParaRPr lang="zh-CN" altLang="en-US" sz="4800" b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 descr="C:\Users\Administrator\Desktop\QQ截图20210321104933.pngQQ截图20210321104933"/>
          <p:cNvPicPr>
            <a:picLocks noChangeAspect="1"/>
          </p:cNvPicPr>
          <p:nvPr/>
        </p:nvPicPr>
        <p:blipFill>
          <a:blip r:embed="rId1"/>
          <a:srcRect b="44818"/>
          <a:stretch>
            <a:fillRect/>
          </a:stretch>
        </p:blipFill>
        <p:spPr>
          <a:xfrm>
            <a:off x="191135" y="1268730"/>
            <a:ext cx="10058400" cy="30295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文本框 1"/>
          <p:cNvSpPr txBox="1"/>
          <p:nvPr/>
        </p:nvSpPr>
        <p:spPr>
          <a:xfrm>
            <a:off x="191135" y="4437380"/>
            <a:ext cx="10017125" cy="1660525"/>
          </a:xfrm>
          <a:prstGeom prst="rect">
            <a:avLst/>
          </a:prstGeom>
          <a:solidFill>
            <a:srgbClr val="C00000">
              <a:alpha val="5000"/>
            </a:srgbClr>
          </a:solidFill>
        </p:spPr>
        <p:txBody>
          <a:bodyPr wrap="square" rtlCol="0">
            <a:spAutoFit/>
          </a:bodyPr>
          <a:p>
            <a:pPr>
              <a:lnSpc>
                <a:spcPct val="170000"/>
              </a:lnSpc>
            </a:pPr>
            <a:r>
              <a:rPr lang="en-US" altLang="zh-CN" sz="2000"/>
              <a:t>1</a:t>
            </a:r>
            <a:r>
              <a:rPr lang="zh-CN" altLang="en-US" sz="2000"/>
              <a:t>、点击</a:t>
            </a:r>
            <a:r>
              <a:rPr lang="en-US" altLang="zh-CN" sz="2000"/>
              <a:t>”</a:t>
            </a:r>
            <a:r>
              <a:rPr lang="zh-CN" altLang="en-US" sz="2000">
                <a:sym typeface="+mn-ea"/>
              </a:rPr>
              <a:t>网站内容</a:t>
            </a:r>
            <a:r>
              <a:rPr lang="en-US" altLang="zh-CN" sz="2000"/>
              <a:t>“</a:t>
            </a:r>
            <a:r>
              <a:rPr lang="zh-CN" altLang="en-US" sz="2000"/>
              <a:t>进入网站内容管理界面</a:t>
            </a:r>
            <a:endParaRPr lang="zh-CN" altLang="en-US" sz="2000"/>
          </a:p>
          <a:p>
            <a:pPr>
              <a:lnSpc>
                <a:spcPct val="170000"/>
              </a:lnSpc>
            </a:pPr>
            <a:r>
              <a:rPr lang="en-US" altLang="zh-CN" sz="2000"/>
              <a:t>2</a:t>
            </a:r>
            <a:r>
              <a:rPr lang="zh-CN" altLang="en-US" sz="2000"/>
              <a:t>、左侧</a:t>
            </a:r>
            <a:r>
              <a:rPr lang="en-US" altLang="zh-CN" sz="2000"/>
              <a:t>”</a:t>
            </a:r>
            <a:r>
              <a:rPr lang="zh-CN" altLang="en-US" sz="2000">
                <a:sym typeface="+mn-ea"/>
              </a:rPr>
              <a:t>文章管理</a:t>
            </a:r>
            <a:r>
              <a:rPr lang="en-US" altLang="zh-CN" sz="2000"/>
              <a:t>“</a:t>
            </a:r>
            <a:r>
              <a:rPr lang="zh-CN" altLang="en-US" sz="2000"/>
              <a:t>或</a:t>
            </a:r>
            <a:r>
              <a:rPr lang="en-US" altLang="zh-CN" sz="2000"/>
              <a:t>”</a:t>
            </a:r>
            <a:r>
              <a:rPr lang="zh-CN" altLang="en-US" sz="2000">
                <a:sym typeface="+mn-ea"/>
              </a:rPr>
              <a:t>资料库管理</a:t>
            </a:r>
            <a:r>
              <a:rPr lang="en-US" altLang="zh-CN" sz="2000"/>
              <a:t>“</a:t>
            </a:r>
            <a:endParaRPr lang="en-US" altLang="zh-CN" sz="2000"/>
          </a:p>
          <a:p>
            <a:pPr>
              <a:lnSpc>
                <a:spcPct val="170000"/>
              </a:lnSpc>
            </a:pPr>
            <a:r>
              <a:rPr lang="en-US" altLang="zh-CN" sz="2000"/>
              <a:t>3</a:t>
            </a:r>
            <a:r>
              <a:rPr lang="zh-CN" altLang="en-US" sz="2000"/>
              <a:t>、点击</a:t>
            </a:r>
            <a:r>
              <a:rPr lang="en-US" altLang="zh-CN" sz="2000">
                <a:sym typeface="+mn-ea"/>
              </a:rPr>
              <a:t>”</a:t>
            </a:r>
            <a:r>
              <a:rPr lang="zh-CN" altLang="en-US" sz="2000">
                <a:sym typeface="+mn-ea"/>
              </a:rPr>
              <a:t>文章管理</a:t>
            </a:r>
            <a:r>
              <a:rPr lang="en-US" altLang="zh-CN" sz="2000">
                <a:sym typeface="+mn-ea"/>
              </a:rPr>
              <a:t>“</a:t>
            </a:r>
            <a:r>
              <a:rPr lang="zh-CN" altLang="en-US" sz="2000">
                <a:sym typeface="+mn-ea"/>
              </a:rPr>
              <a:t>或</a:t>
            </a:r>
            <a:r>
              <a:rPr lang="en-US" altLang="zh-CN" sz="2000">
                <a:sym typeface="+mn-ea"/>
              </a:rPr>
              <a:t>”</a:t>
            </a:r>
            <a:r>
              <a:rPr lang="zh-CN" altLang="en-US" sz="2000">
                <a:sym typeface="+mn-ea"/>
              </a:rPr>
              <a:t>资料库管理</a:t>
            </a:r>
            <a:r>
              <a:rPr lang="en-US" altLang="zh-CN" sz="2000">
                <a:sym typeface="+mn-ea"/>
              </a:rPr>
              <a:t>“</a:t>
            </a:r>
            <a:r>
              <a:rPr lang="zh-CN" altLang="en-US" sz="2000"/>
              <a:t>，进入栏目管理</a:t>
            </a:r>
            <a:endParaRPr lang="zh-CN" altLang="en-US" sz="2000"/>
          </a:p>
        </p:txBody>
      </p:sp>
      <p:sp>
        <p:nvSpPr>
          <p:cNvPr id="3" name="矩形 2"/>
          <p:cNvSpPr/>
          <p:nvPr/>
        </p:nvSpPr>
        <p:spPr>
          <a:xfrm>
            <a:off x="2567940" y="1628775"/>
            <a:ext cx="575945" cy="215900"/>
          </a:xfrm>
          <a:prstGeom prst="rect">
            <a:avLst/>
          </a:prstGeom>
          <a:noFill/>
          <a:ln w="2222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91770" y="2060575"/>
            <a:ext cx="813435" cy="234315"/>
          </a:xfrm>
          <a:prstGeom prst="rect">
            <a:avLst/>
          </a:prstGeom>
          <a:noFill/>
          <a:ln w="2222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91135" y="2294890"/>
            <a:ext cx="813435" cy="234315"/>
          </a:xfrm>
          <a:prstGeom prst="rect">
            <a:avLst/>
          </a:prstGeom>
          <a:noFill/>
          <a:ln w="2222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C:\Users\Administrator\Desktop\QQ截图20210321105434.pngQQ截图20210321105434"/>
          <p:cNvPicPr>
            <a:picLocks noChangeAspect="1"/>
          </p:cNvPicPr>
          <p:nvPr/>
        </p:nvPicPr>
        <p:blipFill>
          <a:blip r:embed="rId1"/>
          <a:srcRect b="44211"/>
          <a:stretch>
            <a:fillRect/>
          </a:stretch>
        </p:blipFill>
        <p:spPr>
          <a:xfrm>
            <a:off x="191135" y="1268730"/>
            <a:ext cx="10058400" cy="3062605"/>
          </a:xfrm>
          <a:prstGeom prst="rect">
            <a:avLst/>
          </a:prstGeom>
        </p:spPr>
      </p:pic>
      <p:sp>
        <p:nvSpPr>
          <p:cNvPr id="7" name="标题 1"/>
          <p:cNvSpPr txBox="1"/>
          <p:nvPr/>
        </p:nvSpPr>
        <p:spPr>
          <a:xfrm>
            <a:off x="0" y="44450"/>
            <a:ext cx="6713220" cy="1022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48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新版网站后台使用培训</a:t>
            </a:r>
            <a:endParaRPr lang="zh-CN" altLang="en-US" sz="4800" b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1135" y="4437380"/>
            <a:ext cx="10017125" cy="1568450"/>
          </a:xfrm>
          <a:prstGeom prst="rect">
            <a:avLst/>
          </a:prstGeom>
          <a:solidFill>
            <a:srgbClr val="C00000">
              <a:alpha val="5000"/>
            </a:srgbClr>
          </a:solidFill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en-US" altLang="zh-CN" sz="2000">
                <a:sym typeface="+mn-ea"/>
              </a:rPr>
              <a:t>1</a:t>
            </a:r>
            <a:r>
              <a:rPr lang="zh-CN" altLang="en-US" sz="2000">
                <a:sym typeface="+mn-ea"/>
              </a:rPr>
              <a:t>、点击</a:t>
            </a:r>
            <a:r>
              <a:rPr lang="en-US" altLang="zh-CN" sz="2000">
                <a:sym typeface="+mn-ea"/>
              </a:rPr>
              <a:t>”</a:t>
            </a:r>
            <a:r>
              <a:rPr lang="zh-CN" altLang="en-US" sz="2000">
                <a:sym typeface="+mn-ea"/>
              </a:rPr>
              <a:t>网站内容</a:t>
            </a:r>
            <a:r>
              <a:rPr lang="en-US" altLang="zh-CN" sz="2000">
                <a:sym typeface="+mn-ea"/>
              </a:rPr>
              <a:t>”</a:t>
            </a:r>
            <a:r>
              <a:rPr lang="zh-CN" altLang="en-US" sz="2000">
                <a:sym typeface="+mn-ea"/>
              </a:rPr>
              <a:t>进入网站内容管理界面</a:t>
            </a:r>
            <a:endParaRPr lang="zh-CN" altLang="en-US" sz="2000"/>
          </a:p>
          <a:p>
            <a:pPr>
              <a:lnSpc>
                <a:spcPct val="120000"/>
              </a:lnSpc>
            </a:pPr>
            <a:r>
              <a:rPr lang="en-US" altLang="zh-CN" sz="2000">
                <a:sym typeface="+mn-ea"/>
              </a:rPr>
              <a:t>2</a:t>
            </a:r>
            <a:r>
              <a:rPr lang="zh-CN" altLang="en-US" sz="2000">
                <a:sym typeface="+mn-ea"/>
              </a:rPr>
              <a:t>、左侧第二栏文章栏，下面列出网站所有页面的栏目</a:t>
            </a:r>
            <a:endParaRPr lang="zh-CN" altLang="en-US" sz="2000"/>
          </a:p>
          <a:p>
            <a:pPr>
              <a:lnSpc>
                <a:spcPct val="120000"/>
              </a:lnSpc>
            </a:pPr>
            <a:r>
              <a:rPr lang="en-US" altLang="zh-CN" sz="2000">
                <a:sym typeface="+mn-ea"/>
              </a:rPr>
              <a:t>3</a:t>
            </a:r>
            <a:r>
              <a:rPr lang="zh-CN" altLang="en-US" sz="2000">
                <a:sym typeface="+mn-ea"/>
              </a:rPr>
              <a:t>、点击栏目对应栏目文章的管理</a:t>
            </a:r>
            <a:endParaRPr lang="zh-CN" altLang="en-US" sz="2000"/>
          </a:p>
          <a:p>
            <a:pPr>
              <a:lnSpc>
                <a:spcPct val="120000"/>
              </a:lnSpc>
            </a:pPr>
            <a:r>
              <a:rPr lang="zh-CN" altLang="en-US" sz="2000">
                <a:sym typeface="+mn-ea"/>
              </a:rPr>
              <a:t>例如：点击</a:t>
            </a:r>
            <a:r>
              <a:rPr lang="en-US" altLang="zh-CN" sz="2000">
                <a:sym typeface="+mn-ea"/>
              </a:rPr>
              <a:t>”</a:t>
            </a:r>
            <a:r>
              <a:rPr lang="zh-CN" altLang="en-US" sz="2000">
                <a:sym typeface="+mn-ea"/>
              </a:rPr>
              <a:t>首页</a:t>
            </a:r>
            <a:r>
              <a:rPr lang="en-US" altLang="zh-CN" sz="2000">
                <a:sym typeface="+mn-ea"/>
              </a:rPr>
              <a:t>”——”</a:t>
            </a:r>
            <a:r>
              <a:rPr lang="zh-CN" altLang="en-US" sz="2000">
                <a:sym typeface="+mn-ea"/>
              </a:rPr>
              <a:t>头条</a:t>
            </a:r>
            <a:r>
              <a:rPr lang="en-US" altLang="zh-CN" sz="2000">
                <a:sym typeface="+mn-ea"/>
              </a:rPr>
              <a:t>”</a:t>
            </a:r>
            <a:r>
              <a:rPr lang="zh-CN" altLang="en-US" sz="2000">
                <a:sym typeface="+mn-ea"/>
              </a:rPr>
              <a:t>，头条里所有文章就显示出来了</a:t>
            </a:r>
            <a:endParaRPr lang="zh-CN" altLang="en-US" sz="2000"/>
          </a:p>
        </p:txBody>
      </p:sp>
      <p:sp>
        <p:nvSpPr>
          <p:cNvPr id="3" name="矩形 2"/>
          <p:cNvSpPr/>
          <p:nvPr/>
        </p:nvSpPr>
        <p:spPr>
          <a:xfrm>
            <a:off x="2567940" y="1628775"/>
            <a:ext cx="575945" cy="215900"/>
          </a:xfrm>
          <a:prstGeom prst="rect">
            <a:avLst/>
          </a:prstGeom>
          <a:noFill/>
          <a:ln w="2222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91770" y="2060575"/>
            <a:ext cx="813435" cy="234315"/>
          </a:xfrm>
          <a:prstGeom prst="rect">
            <a:avLst/>
          </a:prstGeom>
          <a:noFill/>
          <a:ln w="2222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C:\Users\Administrator\Desktop\QQ截图20210321110129.pngQQ截图20210321110129"/>
          <p:cNvPicPr>
            <a:picLocks noChangeAspect="1"/>
          </p:cNvPicPr>
          <p:nvPr/>
        </p:nvPicPr>
        <p:blipFill>
          <a:blip r:embed="rId1"/>
          <a:srcRect b="44483"/>
          <a:stretch>
            <a:fillRect/>
          </a:stretch>
        </p:blipFill>
        <p:spPr>
          <a:xfrm>
            <a:off x="191770" y="1268730"/>
            <a:ext cx="10058400" cy="3048000"/>
          </a:xfrm>
          <a:prstGeom prst="rect">
            <a:avLst/>
          </a:prstGeom>
        </p:spPr>
      </p:pic>
      <p:sp>
        <p:nvSpPr>
          <p:cNvPr id="7" name="标题 1"/>
          <p:cNvSpPr txBox="1"/>
          <p:nvPr/>
        </p:nvSpPr>
        <p:spPr>
          <a:xfrm>
            <a:off x="0" y="44450"/>
            <a:ext cx="6713220" cy="1022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48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新版网站后台使用培训</a:t>
            </a:r>
            <a:endParaRPr lang="zh-CN" altLang="en-US" sz="4800" b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1135" y="4437380"/>
            <a:ext cx="10017125" cy="1918335"/>
          </a:xfrm>
          <a:prstGeom prst="rect">
            <a:avLst/>
          </a:prstGeom>
          <a:solidFill>
            <a:srgbClr val="C00000">
              <a:alpha val="5000"/>
            </a:srgbClr>
          </a:solidFill>
        </p:spPr>
        <p:txBody>
          <a:bodyPr wrap="square" rtlCol="0">
            <a:spAutoFit/>
          </a:bodyPr>
          <a:p>
            <a:pPr>
              <a:lnSpc>
                <a:spcPct val="110000"/>
              </a:lnSpc>
            </a:pPr>
            <a:r>
              <a:rPr lang="en-US" altLang="zh-CN" sz="1800">
                <a:sym typeface="+mn-ea"/>
              </a:rPr>
              <a:t>1</a:t>
            </a:r>
            <a:r>
              <a:rPr lang="zh-CN" altLang="en-US" sz="1800">
                <a:sym typeface="+mn-ea"/>
              </a:rPr>
              <a:t>、常用的操作按钮</a:t>
            </a:r>
            <a:r>
              <a:rPr lang="en-US" altLang="zh-CN" sz="1800">
                <a:sym typeface="+mn-ea"/>
              </a:rPr>
              <a:t>“</a:t>
            </a:r>
            <a:r>
              <a:rPr lang="zh-CN" altLang="en-US" sz="1800">
                <a:sym typeface="+mn-ea"/>
              </a:rPr>
              <a:t>新增文章</a:t>
            </a:r>
            <a:r>
              <a:rPr lang="en-US" altLang="zh-CN" sz="1800">
                <a:sym typeface="+mn-ea"/>
              </a:rPr>
              <a:t>”</a:t>
            </a:r>
            <a:r>
              <a:rPr lang="zh-CN" altLang="en-US" sz="1800">
                <a:sym typeface="+mn-ea"/>
              </a:rPr>
              <a:t>、</a:t>
            </a:r>
            <a:r>
              <a:rPr lang="en-US" altLang="zh-CN" sz="1800">
                <a:sym typeface="+mn-ea"/>
              </a:rPr>
              <a:t>“</a:t>
            </a:r>
            <a:r>
              <a:rPr lang="zh-CN" altLang="en-US" sz="1800">
                <a:sym typeface="+mn-ea"/>
              </a:rPr>
              <a:t>发布</a:t>
            </a:r>
            <a:r>
              <a:rPr lang="en-US" altLang="zh-CN" sz="1800">
                <a:sym typeface="+mn-ea"/>
              </a:rPr>
              <a:t>”</a:t>
            </a:r>
            <a:r>
              <a:rPr lang="zh-CN" altLang="en-US" sz="1800">
                <a:sym typeface="+mn-ea"/>
              </a:rPr>
              <a:t>、</a:t>
            </a:r>
            <a:r>
              <a:rPr lang="en-US" altLang="zh-CN" sz="1800">
                <a:sym typeface="+mn-ea"/>
              </a:rPr>
              <a:t>“</a:t>
            </a:r>
            <a:r>
              <a:rPr lang="zh-CN" altLang="en-US" sz="1800">
                <a:sym typeface="+mn-ea"/>
              </a:rPr>
              <a:t>撤稿</a:t>
            </a:r>
            <a:r>
              <a:rPr lang="en-US" altLang="zh-CN" sz="1800">
                <a:sym typeface="+mn-ea"/>
              </a:rPr>
              <a:t>”</a:t>
            </a:r>
            <a:r>
              <a:rPr lang="zh-CN" altLang="en-US" sz="1800">
                <a:sym typeface="+mn-ea"/>
              </a:rPr>
              <a:t>、</a:t>
            </a:r>
            <a:r>
              <a:rPr lang="en-US" altLang="zh-CN" sz="1800">
                <a:sym typeface="+mn-ea"/>
              </a:rPr>
              <a:t>“</a:t>
            </a:r>
            <a:r>
              <a:rPr lang="zh-CN" altLang="en-US" sz="1800">
                <a:sym typeface="+mn-ea"/>
              </a:rPr>
              <a:t>排序</a:t>
            </a:r>
            <a:r>
              <a:rPr lang="en-US" altLang="zh-CN" sz="1800">
                <a:sym typeface="+mn-ea"/>
              </a:rPr>
              <a:t>”</a:t>
            </a:r>
            <a:r>
              <a:rPr lang="zh-CN" altLang="en-US" sz="1800">
                <a:sym typeface="+mn-ea"/>
              </a:rPr>
              <a:t>、</a:t>
            </a:r>
            <a:r>
              <a:rPr lang="en-US" altLang="zh-CN" sz="1800">
                <a:sym typeface="+mn-ea"/>
              </a:rPr>
              <a:t>“</a:t>
            </a:r>
            <a:r>
              <a:rPr lang="zh-CN" altLang="en-US" sz="1800">
                <a:sym typeface="+mn-ea"/>
              </a:rPr>
              <a:t>复制</a:t>
            </a:r>
            <a:r>
              <a:rPr lang="en-US" altLang="zh-CN" sz="1800">
                <a:sym typeface="+mn-ea"/>
              </a:rPr>
              <a:t>”</a:t>
            </a:r>
            <a:r>
              <a:rPr lang="zh-CN" altLang="en-US" sz="1800">
                <a:sym typeface="+mn-ea"/>
              </a:rPr>
              <a:t>、</a:t>
            </a:r>
            <a:r>
              <a:rPr lang="en-US" altLang="zh-CN" sz="1800">
                <a:sym typeface="+mn-ea"/>
              </a:rPr>
              <a:t>“</a:t>
            </a:r>
            <a:r>
              <a:rPr lang="zh-CN" altLang="en-US" sz="1800">
                <a:sym typeface="+mn-ea"/>
              </a:rPr>
              <a:t>剪切</a:t>
            </a:r>
            <a:r>
              <a:rPr lang="en-US" altLang="zh-CN" sz="1800">
                <a:sym typeface="+mn-ea"/>
              </a:rPr>
              <a:t>”</a:t>
            </a:r>
            <a:r>
              <a:rPr lang="zh-CN" altLang="en-US" sz="1800">
                <a:sym typeface="+mn-ea"/>
              </a:rPr>
              <a:t>、</a:t>
            </a:r>
            <a:r>
              <a:rPr lang="en-US" altLang="zh-CN" sz="1800">
                <a:sym typeface="+mn-ea"/>
              </a:rPr>
              <a:t>“</a:t>
            </a:r>
            <a:r>
              <a:rPr lang="zh-CN" altLang="en-US" sz="1800">
                <a:sym typeface="+mn-ea"/>
              </a:rPr>
              <a:t>粘贴</a:t>
            </a:r>
            <a:r>
              <a:rPr lang="en-US" altLang="zh-CN" sz="1800">
                <a:sym typeface="+mn-ea"/>
              </a:rPr>
              <a:t>”</a:t>
            </a:r>
            <a:endParaRPr lang="en-US" altLang="zh-CN" sz="1800"/>
          </a:p>
          <a:p>
            <a:pPr>
              <a:lnSpc>
                <a:spcPct val="110000"/>
              </a:lnSpc>
            </a:pPr>
            <a:r>
              <a:rPr lang="en-US" altLang="zh-CN" sz="1800">
                <a:sym typeface="+mn-ea"/>
              </a:rPr>
              <a:t>2</a:t>
            </a:r>
            <a:r>
              <a:rPr lang="zh-CN" altLang="en-US" sz="1800">
                <a:sym typeface="+mn-ea"/>
              </a:rPr>
              <a:t>、点击按钮</a:t>
            </a:r>
            <a:r>
              <a:rPr lang="en-US" altLang="zh-CN" sz="1800">
                <a:sym typeface="+mn-ea"/>
              </a:rPr>
              <a:t>“</a:t>
            </a:r>
            <a:r>
              <a:rPr lang="zh-CN" altLang="en-US" sz="1800">
                <a:sym typeface="+mn-ea"/>
              </a:rPr>
              <a:t>新增文章</a:t>
            </a:r>
            <a:r>
              <a:rPr lang="en-US" altLang="zh-CN" sz="1800">
                <a:sym typeface="+mn-ea"/>
              </a:rPr>
              <a:t>”</a:t>
            </a:r>
            <a:r>
              <a:rPr lang="zh-CN" altLang="en-US" sz="1800">
                <a:sym typeface="+mn-ea"/>
              </a:rPr>
              <a:t>进入新增文章编辑界面</a:t>
            </a:r>
            <a:endParaRPr lang="zh-CN" altLang="en-US" sz="1800"/>
          </a:p>
          <a:p>
            <a:pPr>
              <a:lnSpc>
                <a:spcPct val="110000"/>
              </a:lnSpc>
            </a:pPr>
            <a:r>
              <a:rPr lang="en-US" altLang="zh-CN" sz="1800">
                <a:sym typeface="+mn-ea"/>
              </a:rPr>
              <a:t>3</a:t>
            </a:r>
            <a:r>
              <a:rPr lang="zh-CN" altLang="en-US" sz="1800">
                <a:sym typeface="+mn-ea"/>
              </a:rPr>
              <a:t>、点击</a:t>
            </a:r>
            <a:r>
              <a:rPr lang="en-US" altLang="zh-CN" sz="1800">
                <a:sym typeface="+mn-ea"/>
              </a:rPr>
              <a:t>“</a:t>
            </a:r>
            <a:r>
              <a:rPr lang="zh-CN" altLang="en-US" sz="1800">
                <a:sym typeface="+mn-ea"/>
              </a:rPr>
              <a:t>发布</a:t>
            </a:r>
            <a:r>
              <a:rPr lang="en-US" altLang="zh-CN" sz="1800">
                <a:sym typeface="+mn-ea"/>
              </a:rPr>
              <a:t>”</a:t>
            </a:r>
            <a:r>
              <a:rPr lang="zh-CN" altLang="en-US" sz="1800">
                <a:sym typeface="+mn-ea"/>
              </a:rPr>
              <a:t>，会将已勾选的文章发布</a:t>
            </a:r>
            <a:endParaRPr lang="zh-CN" altLang="en-US" sz="1800"/>
          </a:p>
          <a:p>
            <a:pPr>
              <a:lnSpc>
                <a:spcPct val="110000"/>
              </a:lnSpc>
            </a:pPr>
            <a:r>
              <a:rPr lang="en-US" altLang="zh-CN" sz="1800">
                <a:sym typeface="+mn-ea"/>
              </a:rPr>
              <a:t>4</a:t>
            </a:r>
            <a:r>
              <a:rPr lang="zh-CN" altLang="en-US" sz="1800">
                <a:sym typeface="+mn-ea"/>
              </a:rPr>
              <a:t>、</a:t>
            </a:r>
            <a:r>
              <a:rPr lang="zh-CN" sz="1800">
                <a:sym typeface="+mn-ea"/>
              </a:rPr>
              <a:t>点击</a:t>
            </a:r>
            <a:r>
              <a:rPr lang="en-US" altLang="zh-CN" sz="1800">
                <a:sym typeface="+mn-ea"/>
              </a:rPr>
              <a:t>“</a:t>
            </a:r>
            <a:r>
              <a:rPr lang="zh-CN" altLang="en-US" sz="1800">
                <a:sym typeface="+mn-ea"/>
              </a:rPr>
              <a:t>撤稿</a:t>
            </a:r>
            <a:r>
              <a:rPr lang="en-US" altLang="zh-CN" sz="1800">
                <a:sym typeface="+mn-ea"/>
              </a:rPr>
              <a:t>”</a:t>
            </a:r>
            <a:r>
              <a:rPr lang="zh-CN" altLang="en-US" sz="1800">
                <a:sym typeface="+mn-ea"/>
              </a:rPr>
              <a:t>，会将已发布的文章撤销发布</a:t>
            </a:r>
            <a:endParaRPr lang="zh-CN" altLang="en-US" sz="1800"/>
          </a:p>
          <a:p>
            <a:pPr>
              <a:lnSpc>
                <a:spcPct val="110000"/>
              </a:lnSpc>
            </a:pPr>
            <a:r>
              <a:rPr lang="en-US" altLang="zh-CN" sz="1800">
                <a:sym typeface="+mn-ea"/>
              </a:rPr>
              <a:t>5</a:t>
            </a:r>
            <a:r>
              <a:rPr lang="zh-CN" altLang="en-US" sz="1800">
                <a:sym typeface="+mn-ea"/>
              </a:rPr>
              <a:t>、点击</a:t>
            </a:r>
            <a:r>
              <a:rPr lang="en-US" altLang="zh-CN" sz="1800">
                <a:sym typeface="+mn-ea"/>
              </a:rPr>
              <a:t>“</a:t>
            </a:r>
            <a:r>
              <a:rPr lang="zh-CN" altLang="en-US" sz="1800">
                <a:sym typeface="+mn-ea"/>
              </a:rPr>
              <a:t>排序</a:t>
            </a:r>
            <a:r>
              <a:rPr lang="en-US" altLang="zh-CN" sz="1800">
                <a:sym typeface="+mn-ea"/>
              </a:rPr>
              <a:t>”</a:t>
            </a:r>
            <a:r>
              <a:rPr lang="zh-CN" altLang="en-US" sz="1800">
                <a:sym typeface="+mn-ea"/>
              </a:rPr>
              <a:t>，对文章进行排序</a:t>
            </a:r>
            <a:endParaRPr lang="zh-CN" altLang="en-US" sz="1800"/>
          </a:p>
          <a:p>
            <a:pPr>
              <a:lnSpc>
                <a:spcPct val="110000"/>
              </a:lnSpc>
            </a:pPr>
            <a:r>
              <a:rPr lang="en-US" altLang="zh-CN" sz="1800">
                <a:sym typeface="+mn-ea"/>
              </a:rPr>
              <a:t>6</a:t>
            </a:r>
            <a:r>
              <a:rPr lang="zh-CN" altLang="en-US" sz="1800">
                <a:sym typeface="+mn-ea"/>
              </a:rPr>
              <a:t>、</a:t>
            </a:r>
            <a:r>
              <a:rPr lang="en-US" altLang="zh-CN" sz="1800">
                <a:sym typeface="+mn-ea"/>
              </a:rPr>
              <a:t>”</a:t>
            </a:r>
            <a:r>
              <a:rPr lang="zh-CN" altLang="en-US" sz="1800">
                <a:sym typeface="+mn-ea"/>
              </a:rPr>
              <a:t>复制</a:t>
            </a:r>
            <a:r>
              <a:rPr lang="en-US" altLang="zh-CN" sz="1800">
                <a:sym typeface="+mn-ea"/>
              </a:rPr>
              <a:t>“</a:t>
            </a:r>
            <a:r>
              <a:rPr lang="zh-CN" altLang="en-US" sz="1800">
                <a:sym typeface="+mn-ea"/>
              </a:rPr>
              <a:t>、</a:t>
            </a:r>
            <a:r>
              <a:rPr lang="en-US" altLang="zh-CN" sz="1800">
                <a:sym typeface="+mn-ea"/>
              </a:rPr>
              <a:t>”</a:t>
            </a:r>
            <a:r>
              <a:rPr lang="zh-CN" altLang="en-US" sz="1800">
                <a:sym typeface="+mn-ea"/>
              </a:rPr>
              <a:t>剪切</a:t>
            </a:r>
            <a:r>
              <a:rPr lang="en-US" altLang="zh-CN" sz="1800">
                <a:sym typeface="+mn-ea"/>
              </a:rPr>
              <a:t>“</a:t>
            </a:r>
            <a:r>
              <a:rPr lang="zh-CN" altLang="en-US" sz="1800">
                <a:sym typeface="+mn-ea"/>
              </a:rPr>
              <a:t>、</a:t>
            </a:r>
            <a:r>
              <a:rPr lang="en-US" altLang="zh-CN" sz="1800">
                <a:sym typeface="+mn-ea"/>
              </a:rPr>
              <a:t>”</a:t>
            </a:r>
            <a:r>
              <a:rPr lang="zh-CN" altLang="en-US" sz="1800">
                <a:sym typeface="+mn-ea"/>
              </a:rPr>
              <a:t>粘贴</a:t>
            </a:r>
            <a:r>
              <a:rPr lang="en-US" altLang="zh-CN" sz="1800">
                <a:sym typeface="+mn-ea"/>
              </a:rPr>
              <a:t>“</a:t>
            </a:r>
            <a:r>
              <a:rPr lang="zh-CN" altLang="en-US" sz="1800">
                <a:sym typeface="+mn-ea"/>
              </a:rPr>
              <a:t>改变文章所属栏目</a:t>
            </a:r>
            <a:endParaRPr lang="zh-CN" altLang="en-US" sz="1800"/>
          </a:p>
        </p:txBody>
      </p:sp>
      <p:sp>
        <p:nvSpPr>
          <p:cNvPr id="3" name="矩形 2"/>
          <p:cNvSpPr/>
          <p:nvPr/>
        </p:nvSpPr>
        <p:spPr>
          <a:xfrm>
            <a:off x="2567940" y="1628775"/>
            <a:ext cx="575945" cy="215900"/>
          </a:xfrm>
          <a:prstGeom prst="rect">
            <a:avLst/>
          </a:prstGeom>
          <a:noFill/>
          <a:ln w="2222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91770" y="2060575"/>
            <a:ext cx="813435" cy="234315"/>
          </a:xfrm>
          <a:prstGeom prst="rect">
            <a:avLst/>
          </a:prstGeom>
          <a:noFill/>
          <a:ln w="2222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 txBox="1"/>
          <p:nvPr/>
        </p:nvSpPr>
        <p:spPr>
          <a:xfrm>
            <a:off x="0" y="44450"/>
            <a:ext cx="6713220" cy="1022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48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新版网站后台使用培训</a:t>
            </a:r>
            <a:endParaRPr lang="zh-CN" altLang="en-US" sz="4800" b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1135" y="4437380"/>
            <a:ext cx="10017125" cy="1640205"/>
          </a:xfrm>
          <a:prstGeom prst="rect">
            <a:avLst/>
          </a:prstGeom>
          <a:solidFill>
            <a:srgbClr val="C00000">
              <a:alpha val="5000"/>
            </a:srgbClr>
          </a:solidFill>
        </p:spPr>
        <p:txBody>
          <a:bodyPr wrap="square" rtlCol="0">
            <a:spAutoFit/>
          </a:bodyPr>
          <a:p>
            <a:pPr>
              <a:lnSpc>
                <a:spcPct val="140000"/>
              </a:lnSpc>
            </a:pPr>
            <a:r>
              <a:rPr lang="en-US" altLang="zh-CN" sz="1800">
                <a:sym typeface="+mn-ea"/>
              </a:rPr>
              <a:t>1</a:t>
            </a:r>
            <a:r>
              <a:rPr lang="zh-CN" altLang="en-US" sz="1800">
                <a:sym typeface="+mn-ea"/>
              </a:rPr>
              <a:t>、</a:t>
            </a:r>
            <a:r>
              <a:rPr lang="zh-CN" sz="1800">
                <a:sym typeface="+mn-ea"/>
              </a:rPr>
              <a:t>点击</a:t>
            </a:r>
            <a:r>
              <a:rPr lang="en-US" altLang="zh-CN" sz="1800">
                <a:sym typeface="+mn-ea"/>
              </a:rPr>
              <a:t>“</a:t>
            </a:r>
            <a:r>
              <a:rPr lang="zh-CN" altLang="en-US" sz="1800">
                <a:sym typeface="+mn-ea"/>
              </a:rPr>
              <a:t>任意一条资讯</a:t>
            </a:r>
            <a:r>
              <a:rPr lang="en-US" altLang="zh-CN" sz="1800">
                <a:sym typeface="+mn-ea"/>
              </a:rPr>
              <a:t>”</a:t>
            </a:r>
            <a:r>
              <a:rPr lang="zh-CN" altLang="en-US" sz="1800">
                <a:sym typeface="+mn-ea"/>
              </a:rPr>
              <a:t>进入该资讯编辑界面</a:t>
            </a:r>
            <a:endParaRPr lang="zh-CN" sz="1800"/>
          </a:p>
          <a:p>
            <a:pPr>
              <a:lnSpc>
                <a:spcPct val="140000"/>
              </a:lnSpc>
            </a:pPr>
            <a:r>
              <a:rPr lang="en-US" altLang="zh-CN" sz="1800">
                <a:sym typeface="+mn-ea"/>
              </a:rPr>
              <a:t>2</a:t>
            </a:r>
            <a:r>
              <a:rPr lang="zh-CN" altLang="en-US" sz="1800">
                <a:sym typeface="+mn-ea"/>
              </a:rPr>
              <a:t>、常用功能</a:t>
            </a:r>
            <a:r>
              <a:rPr lang="en-US" altLang="zh-CN" sz="1800">
                <a:sym typeface="+mn-ea"/>
              </a:rPr>
              <a:t>“</a:t>
            </a:r>
            <a:r>
              <a:rPr lang="zh-CN" altLang="en-US" sz="1800">
                <a:sym typeface="+mn-ea"/>
              </a:rPr>
              <a:t>新增下一条</a:t>
            </a:r>
            <a:r>
              <a:rPr lang="en-US" altLang="zh-CN" sz="1800">
                <a:sym typeface="+mn-ea"/>
              </a:rPr>
              <a:t>”</a:t>
            </a:r>
            <a:r>
              <a:rPr lang="zh-CN" altLang="en-US" sz="1800">
                <a:sym typeface="+mn-ea"/>
              </a:rPr>
              <a:t>、</a:t>
            </a:r>
            <a:r>
              <a:rPr lang="en-US" altLang="zh-CN" sz="1800">
                <a:sym typeface="+mn-ea"/>
              </a:rPr>
              <a:t>“</a:t>
            </a:r>
            <a:r>
              <a:rPr lang="zh-CN" altLang="en-US" sz="1800">
                <a:sym typeface="+mn-ea"/>
              </a:rPr>
              <a:t>历史</a:t>
            </a:r>
            <a:r>
              <a:rPr lang="en-US" altLang="zh-CN" sz="1800">
                <a:sym typeface="+mn-ea"/>
              </a:rPr>
              <a:t>”</a:t>
            </a:r>
            <a:r>
              <a:rPr lang="zh-CN" altLang="en-US" sz="1800">
                <a:sym typeface="+mn-ea"/>
              </a:rPr>
              <a:t>、</a:t>
            </a:r>
            <a:r>
              <a:rPr lang="en-US" altLang="zh-CN" sz="1800">
                <a:sym typeface="+mn-ea"/>
              </a:rPr>
              <a:t>“</a:t>
            </a:r>
            <a:r>
              <a:rPr lang="zh-CN" altLang="en-US" sz="1800">
                <a:sym typeface="+mn-ea"/>
              </a:rPr>
              <a:t>弹出预览</a:t>
            </a:r>
            <a:r>
              <a:rPr lang="en-US" altLang="zh-CN" sz="1800">
                <a:sym typeface="+mn-ea"/>
              </a:rPr>
              <a:t>”</a:t>
            </a:r>
            <a:r>
              <a:rPr lang="zh-CN" altLang="en-US" sz="1800">
                <a:sym typeface="+mn-ea"/>
              </a:rPr>
              <a:t>、</a:t>
            </a:r>
            <a:r>
              <a:rPr lang="en-US" altLang="zh-CN" sz="1800">
                <a:sym typeface="+mn-ea"/>
              </a:rPr>
              <a:t>“</a:t>
            </a:r>
            <a:r>
              <a:rPr lang="zh-CN" altLang="en-US" sz="1800">
                <a:sym typeface="+mn-ea"/>
              </a:rPr>
              <a:t>暂存</a:t>
            </a:r>
            <a:r>
              <a:rPr lang="en-US" altLang="zh-CN" sz="1800">
                <a:sym typeface="+mn-ea"/>
              </a:rPr>
              <a:t>”</a:t>
            </a:r>
            <a:r>
              <a:rPr lang="zh-CN" altLang="en-US" sz="1800">
                <a:sym typeface="+mn-ea"/>
              </a:rPr>
              <a:t>、</a:t>
            </a:r>
            <a:r>
              <a:rPr lang="en-US" altLang="zh-CN" sz="1800">
                <a:sym typeface="+mn-ea"/>
              </a:rPr>
              <a:t>”</a:t>
            </a:r>
            <a:r>
              <a:rPr lang="zh-CN" altLang="en-US" sz="1800">
                <a:sym typeface="+mn-ea"/>
              </a:rPr>
              <a:t>发布文章</a:t>
            </a:r>
            <a:r>
              <a:rPr lang="en-US" altLang="zh-CN" sz="1800">
                <a:sym typeface="+mn-ea"/>
              </a:rPr>
              <a:t>”</a:t>
            </a:r>
            <a:r>
              <a:rPr lang="zh-CN" altLang="en-US" sz="1800">
                <a:sym typeface="+mn-ea"/>
              </a:rPr>
              <a:t>、</a:t>
            </a:r>
            <a:r>
              <a:rPr lang="en-US" altLang="zh-CN" sz="1800">
                <a:sym typeface="+mn-ea"/>
              </a:rPr>
              <a:t>“</a:t>
            </a:r>
            <a:r>
              <a:rPr lang="zh-CN" altLang="en-US" sz="1800">
                <a:sym typeface="+mn-ea"/>
              </a:rPr>
              <a:t>关闭</a:t>
            </a:r>
            <a:r>
              <a:rPr lang="en-US" altLang="zh-CN" sz="1800">
                <a:sym typeface="+mn-ea"/>
              </a:rPr>
              <a:t>”</a:t>
            </a:r>
            <a:r>
              <a:rPr lang="zh-CN" altLang="en-US" sz="1800">
                <a:sym typeface="+mn-ea"/>
              </a:rPr>
              <a:t>、</a:t>
            </a:r>
            <a:r>
              <a:rPr lang="en-US" altLang="zh-CN" sz="1800">
                <a:sym typeface="+mn-ea"/>
              </a:rPr>
              <a:t>“</a:t>
            </a:r>
            <a:r>
              <a:rPr lang="zh-CN" altLang="en-US" sz="1800">
                <a:sym typeface="+mn-ea"/>
              </a:rPr>
              <a:t>展开</a:t>
            </a:r>
            <a:r>
              <a:rPr lang="en-US" altLang="zh-CN" sz="1800">
                <a:sym typeface="+mn-ea"/>
              </a:rPr>
              <a:t>”</a:t>
            </a:r>
            <a:endParaRPr lang="zh-CN" altLang="en-US" sz="1800"/>
          </a:p>
          <a:p>
            <a:pPr>
              <a:lnSpc>
                <a:spcPct val="140000"/>
              </a:lnSpc>
            </a:pPr>
            <a:r>
              <a:rPr lang="en-US" altLang="zh-CN" sz="1800">
                <a:sym typeface="+mn-ea"/>
              </a:rPr>
              <a:t>3</a:t>
            </a:r>
            <a:r>
              <a:rPr lang="zh-CN" altLang="en-US" sz="1800">
                <a:sym typeface="+mn-ea"/>
              </a:rPr>
              <a:t>、</a:t>
            </a:r>
            <a:r>
              <a:rPr lang="zh-CN" sz="1800">
                <a:sym typeface="+mn-ea"/>
              </a:rPr>
              <a:t>文章常用属性</a:t>
            </a:r>
            <a:r>
              <a:rPr lang="en-US" altLang="zh-CN" sz="1800">
                <a:sym typeface="+mn-ea"/>
              </a:rPr>
              <a:t>“</a:t>
            </a:r>
            <a:r>
              <a:rPr lang="zh-CN" altLang="en-US" sz="1800">
                <a:sym typeface="+mn-ea"/>
              </a:rPr>
              <a:t>标题</a:t>
            </a:r>
            <a:r>
              <a:rPr lang="en-US" altLang="zh-CN" sz="1800">
                <a:sym typeface="+mn-ea"/>
              </a:rPr>
              <a:t>”</a:t>
            </a:r>
            <a:r>
              <a:rPr lang="zh-CN" altLang="en-US" sz="1800">
                <a:sym typeface="+mn-ea"/>
              </a:rPr>
              <a:t>、</a:t>
            </a:r>
            <a:r>
              <a:rPr lang="en-US" altLang="zh-CN" sz="1800">
                <a:sym typeface="+mn-ea"/>
              </a:rPr>
              <a:t>“</a:t>
            </a:r>
            <a:r>
              <a:rPr lang="zh-CN" altLang="en-US" sz="1800">
                <a:sym typeface="+mn-ea"/>
              </a:rPr>
              <a:t>作者</a:t>
            </a:r>
            <a:r>
              <a:rPr lang="en-US" altLang="zh-CN" sz="1800">
                <a:sym typeface="+mn-ea"/>
              </a:rPr>
              <a:t>”</a:t>
            </a:r>
            <a:r>
              <a:rPr lang="zh-CN" altLang="en-US" sz="1800">
                <a:sym typeface="+mn-ea"/>
              </a:rPr>
              <a:t>、</a:t>
            </a:r>
            <a:r>
              <a:rPr lang="en-US" altLang="zh-CN" sz="1800">
                <a:sym typeface="+mn-ea"/>
              </a:rPr>
              <a:t>“</a:t>
            </a:r>
            <a:r>
              <a:rPr lang="zh-CN" altLang="en-US" sz="1800">
                <a:sym typeface="+mn-ea"/>
              </a:rPr>
              <a:t>编辑</a:t>
            </a:r>
            <a:r>
              <a:rPr lang="en-US" altLang="zh-CN" sz="1800">
                <a:sym typeface="+mn-ea"/>
              </a:rPr>
              <a:t>”</a:t>
            </a:r>
            <a:r>
              <a:rPr lang="zh-CN" altLang="en-US" sz="1800">
                <a:sym typeface="+mn-ea"/>
              </a:rPr>
              <a:t>、</a:t>
            </a:r>
            <a:r>
              <a:rPr lang="en-US" altLang="zh-CN" sz="1800">
                <a:sym typeface="+mn-ea"/>
              </a:rPr>
              <a:t>“</a:t>
            </a:r>
            <a:r>
              <a:rPr lang="zh-CN" altLang="en-US" sz="1800">
                <a:sym typeface="+mn-ea"/>
              </a:rPr>
              <a:t>来源</a:t>
            </a:r>
            <a:r>
              <a:rPr lang="en-US" altLang="zh-CN" sz="1800">
                <a:sym typeface="+mn-ea"/>
              </a:rPr>
              <a:t>”</a:t>
            </a:r>
            <a:r>
              <a:rPr lang="zh-CN" altLang="en-US" sz="1800">
                <a:sym typeface="+mn-ea"/>
              </a:rPr>
              <a:t>、</a:t>
            </a:r>
            <a:r>
              <a:rPr lang="en-US" altLang="zh-CN" sz="1800">
                <a:sym typeface="+mn-ea"/>
              </a:rPr>
              <a:t>“</a:t>
            </a:r>
            <a:r>
              <a:rPr lang="zh-CN" altLang="en-US" sz="1800">
                <a:sym typeface="+mn-ea"/>
              </a:rPr>
              <a:t>附件</a:t>
            </a:r>
            <a:r>
              <a:rPr lang="en-US" altLang="zh-CN" sz="1800">
                <a:sym typeface="+mn-ea"/>
              </a:rPr>
              <a:t>”</a:t>
            </a:r>
            <a:r>
              <a:rPr lang="zh-CN" altLang="en-US" sz="1800">
                <a:sym typeface="+mn-ea"/>
              </a:rPr>
              <a:t>、</a:t>
            </a:r>
            <a:r>
              <a:rPr lang="en-US" altLang="zh-CN" sz="1800">
                <a:sym typeface="+mn-ea"/>
              </a:rPr>
              <a:t>“</a:t>
            </a:r>
            <a:r>
              <a:rPr lang="zh-CN" altLang="en-US" sz="1800">
                <a:sym typeface="+mn-ea"/>
              </a:rPr>
              <a:t>跳转链接</a:t>
            </a:r>
            <a:r>
              <a:rPr lang="en-US" altLang="zh-CN" sz="1800">
                <a:sym typeface="+mn-ea"/>
              </a:rPr>
              <a:t>”</a:t>
            </a:r>
            <a:r>
              <a:rPr lang="zh-CN" altLang="en-US" sz="1800">
                <a:sym typeface="+mn-ea"/>
              </a:rPr>
              <a:t>、</a:t>
            </a:r>
            <a:r>
              <a:rPr lang="en-US" altLang="zh-CN" sz="1800">
                <a:sym typeface="+mn-ea"/>
              </a:rPr>
              <a:t>“</a:t>
            </a:r>
            <a:r>
              <a:rPr lang="zh-CN" altLang="en-US" sz="1800">
                <a:sym typeface="+mn-ea"/>
              </a:rPr>
              <a:t>标题图</a:t>
            </a:r>
            <a:r>
              <a:rPr lang="en-US" altLang="zh-CN" sz="1800">
                <a:sym typeface="+mn-ea"/>
              </a:rPr>
              <a:t>”</a:t>
            </a:r>
            <a:r>
              <a:rPr lang="zh-CN" altLang="en-US" sz="1800">
                <a:sym typeface="+mn-ea"/>
              </a:rPr>
              <a:t>、</a:t>
            </a:r>
            <a:r>
              <a:rPr lang="en-US" altLang="zh-CN" sz="1800">
                <a:sym typeface="+mn-ea"/>
              </a:rPr>
              <a:t>“</a:t>
            </a:r>
            <a:r>
              <a:rPr lang="zh-CN" altLang="en-US" sz="1800">
                <a:sym typeface="+mn-ea"/>
              </a:rPr>
              <a:t>发布时间</a:t>
            </a:r>
            <a:r>
              <a:rPr lang="en-US" altLang="zh-CN" sz="1800">
                <a:sym typeface="+mn-ea"/>
              </a:rPr>
              <a:t>”</a:t>
            </a:r>
            <a:r>
              <a:rPr lang="zh-CN" altLang="en-US" sz="1800">
                <a:sym typeface="+mn-ea"/>
              </a:rPr>
              <a:t>、</a:t>
            </a:r>
            <a:r>
              <a:rPr lang="en-US" altLang="zh-CN" sz="1800">
                <a:sym typeface="+mn-ea"/>
              </a:rPr>
              <a:t>“</a:t>
            </a:r>
            <a:r>
              <a:rPr lang="zh-CN" altLang="en-US" sz="1800">
                <a:sym typeface="+mn-ea"/>
              </a:rPr>
              <a:t>下线时间</a:t>
            </a:r>
            <a:r>
              <a:rPr lang="en-US" altLang="zh-CN" sz="1800">
                <a:sym typeface="+mn-ea"/>
              </a:rPr>
              <a:t>” </a:t>
            </a:r>
            <a:r>
              <a:rPr lang="zh-CN" altLang="en-US" sz="1800">
                <a:sym typeface="+mn-ea"/>
              </a:rPr>
              <a:t>等属性</a:t>
            </a:r>
            <a:endParaRPr lang="zh-CN" altLang="en-US" sz="1800"/>
          </a:p>
        </p:txBody>
      </p:sp>
      <p:sp>
        <p:nvSpPr>
          <p:cNvPr id="3" name="矩形 2"/>
          <p:cNvSpPr/>
          <p:nvPr/>
        </p:nvSpPr>
        <p:spPr>
          <a:xfrm>
            <a:off x="2567940" y="1628775"/>
            <a:ext cx="575945" cy="215900"/>
          </a:xfrm>
          <a:prstGeom prst="rect">
            <a:avLst/>
          </a:prstGeom>
          <a:noFill/>
          <a:ln w="2222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91770" y="2060575"/>
            <a:ext cx="813435" cy="234315"/>
          </a:xfrm>
          <a:prstGeom prst="rect">
            <a:avLst/>
          </a:prstGeom>
          <a:noFill/>
          <a:ln w="2222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" name="图片 3" descr="C:\Users\Administrator\Desktop\QQ截图20210321140319.pngQQ截图20210321140319"/>
          <p:cNvPicPr>
            <a:picLocks noChangeAspect="1"/>
          </p:cNvPicPr>
          <p:nvPr/>
        </p:nvPicPr>
        <p:blipFill>
          <a:blip r:embed="rId1"/>
          <a:srcRect b="44079"/>
          <a:stretch>
            <a:fillRect/>
          </a:stretch>
        </p:blipFill>
        <p:spPr>
          <a:xfrm>
            <a:off x="191135" y="1268730"/>
            <a:ext cx="10058400" cy="30467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C:\Users\Administrator\Desktop\QQ截图20210321141103.pngQQ截图20210321141103"/>
          <p:cNvPicPr>
            <a:picLocks noChangeAspect="1"/>
          </p:cNvPicPr>
          <p:nvPr/>
        </p:nvPicPr>
        <p:blipFill>
          <a:blip r:embed="rId1"/>
          <a:srcRect b="44541"/>
          <a:stretch>
            <a:fillRect/>
          </a:stretch>
        </p:blipFill>
        <p:spPr>
          <a:xfrm>
            <a:off x="191770" y="1268730"/>
            <a:ext cx="10058400" cy="3044825"/>
          </a:xfrm>
          <a:prstGeom prst="rect">
            <a:avLst/>
          </a:prstGeom>
        </p:spPr>
      </p:pic>
      <p:sp>
        <p:nvSpPr>
          <p:cNvPr id="7" name="标题 1"/>
          <p:cNvSpPr txBox="1"/>
          <p:nvPr/>
        </p:nvSpPr>
        <p:spPr>
          <a:xfrm>
            <a:off x="0" y="44450"/>
            <a:ext cx="6713220" cy="1022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48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新版网站后台使用培训</a:t>
            </a:r>
            <a:endParaRPr lang="zh-CN" altLang="en-US" sz="4800" b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1135" y="4437380"/>
            <a:ext cx="10017125" cy="1252855"/>
          </a:xfrm>
          <a:prstGeom prst="rect">
            <a:avLst/>
          </a:prstGeom>
          <a:solidFill>
            <a:srgbClr val="C00000">
              <a:alpha val="5000"/>
            </a:srgbClr>
          </a:solidFill>
        </p:spPr>
        <p:txBody>
          <a:bodyPr wrap="square" rtlCol="0">
            <a:spAutoFit/>
          </a:bodyPr>
          <a:p>
            <a:pPr>
              <a:lnSpc>
                <a:spcPct val="140000"/>
              </a:lnSpc>
            </a:pPr>
            <a:r>
              <a:rPr lang="en-US" altLang="zh-CN" sz="1800">
                <a:sym typeface="+mn-ea"/>
              </a:rPr>
              <a:t>1</a:t>
            </a:r>
            <a:r>
              <a:rPr lang="zh-CN" altLang="en-US" sz="1800">
                <a:sym typeface="+mn-ea"/>
              </a:rPr>
              <a:t>、</a:t>
            </a:r>
            <a:r>
              <a:rPr lang="zh-CN" sz="1800">
                <a:sym typeface="+mn-ea"/>
              </a:rPr>
              <a:t>点击</a:t>
            </a:r>
            <a:r>
              <a:rPr lang="en-US" altLang="zh-CN" sz="1800">
                <a:sym typeface="+mn-ea"/>
              </a:rPr>
              <a:t>“</a:t>
            </a:r>
            <a:r>
              <a:rPr lang="zh-CN" altLang="en-US" sz="1800">
                <a:sym typeface="+mn-ea"/>
              </a:rPr>
              <a:t>资料库管理</a:t>
            </a:r>
            <a:r>
              <a:rPr lang="en-US" altLang="zh-CN" sz="1800">
                <a:sym typeface="+mn-ea"/>
              </a:rPr>
              <a:t>”-“</a:t>
            </a:r>
            <a:r>
              <a:rPr lang="zh-CN" altLang="en-US" sz="1800">
                <a:sym typeface="+mn-ea"/>
              </a:rPr>
              <a:t>栏目图片管理</a:t>
            </a:r>
            <a:r>
              <a:rPr lang="en-US" altLang="zh-CN" sz="1800">
                <a:sym typeface="+mn-ea"/>
              </a:rPr>
              <a:t>”</a:t>
            </a:r>
            <a:r>
              <a:rPr lang="zh-CN" altLang="en-US" sz="1800">
                <a:sym typeface="+mn-ea"/>
              </a:rPr>
              <a:t>、</a:t>
            </a:r>
            <a:r>
              <a:rPr lang="en-US" altLang="zh-CN" sz="1800">
                <a:sym typeface="+mn-ea"/>
              </a:rPr>
              <a:t>“</a:t>
            </a:r>
            <a:r>
              <a:rPr lang="zh-CN" altLang="en-US" sz="1800">
                <a:sym typeface="+mn-ea"/>
              </a:rPr>
              <a:t>通栏广告</a:t>
            </a:r>
            <a:r>
              <a:rPr lang="en-US" altLang="zh-CN" sz="1800">
                <a:sym typeface="+mn-ea"/>
              </a:rPr>
              <a:t>”</a:t>
            </a:r>
            <a:r>
              <a:rPr lang="zh-CN" altLang="en-US" sz="1800">
                <a:sym typeface="+mn-ea"/>
              </a:rPr>
              <a:t>、</a:t>
            </a:r>
            <a:r>
              <a:rPr lang="en-US" altLang="zh-CN" sz="1800">
                <a:sym typeface="+mn-ea"/>
              </a:rPr>
              <a:t>“</a:t>
            </a:r>
            <a:r>
              <a:rPr lang="zh-CN" altLang="en-US" sz="1800">
                <a:sym typeface="+mn-ea"/>
              </a:rPr>
              <a:t>右侧菜单横</a:t>
            </a:r>
            <a:r>
              <a:rPr lang="en-US" altLang="zh-CN" sz="1800">
                <a:sym typeface="+mn-ea"/>
              </a:rPr>
              <a:t>4”</a:t>
            </a:r>
            <a:r>
              <a:rPr lang="zh-CN" altLang="en-US" sz="1800">
                <a:sym typeface="+mn-ea"/>
              </a:rPr>
              <a:t>、</a:t>
            </a:r>
            <a:r>
              <a:rPr lang="en-US" altLang="zh-CN" sz="1800">
                <a:sym typeface="+mn-ea"/>
              </a:rPr>
              <a:t>“</a:t>
            </a:r>
            <a:r>
              <a:rPr lang="zh-CN" altLang="en-US" sz="1800">
                <a:sym typeface="+mn-ea"/>
              </a:rPr>
              <a:t>右侧菜单竖</a:t>
            </a:r>
            <a:r>
              <a:rPr lang="en-US" altLang="zh-CN" sz="1800">
                <a:sym typeface="+mn-ea"/>
              </a:rPr>
              <a:t>2” </a:t>
            </a:r>
            <a:r>
              <a:rPr lang="zh-CN" altLang="en-US" sz="1800">
                <a:sym typeface="+mn-ea"/>
              </a:rPr>
              <a:t>为图片管理</a:t>
            </a:r>
            <a:endParaRPr lang="zh-CN" sz="1800"/>
          </a:p>
          <a:p>
            <a:pPr>
              <a:lnSpc>
                <a:spcPct val="140000"/>
              </a:lnSpc>
            </a:pPr>
            <a:r>
              <a:rPr lang="en-US" altLang="zh-CN" sz="1800">
                <a:sym typeface="+mn-ea"/>
              </a:rPr>
              <a:t>2</a:t>
            </a:r>
            <a:r>
              <a:rPr lang="zh-CN" altLang="en-US" sz="1800">
                <a:sym typeface="+mn-ea"/>
              </a:rPr>
              <a:t>、</a:t>
            </a:r>
            <a:r>
              <a:rPr lang="en-US" sz="1800">
                <a:sym typeface="+mn-ea"/>
              </a:rPr>
              <a:t>“</a:t>
            </a:r>
            <a:r>
              <a:rPr lang="zh-CN" altLang="en-US" sz="1800">
                <a:sym typeface="+mn-ea"/>
              </a:rPr>
              <a:t>新增</a:t>
            </a:r>
            <a:r>
              <a:rPr lang="en-US" sz="1800">
                <a:sym typeface="+mn-ea"/>
              </a:rPr>
              <a:t>”</a:t>
            </a:r>
            <a:r>
              <a:rPr lang="zh-CN" altLang="en-US" sz="1800">
                <a:sym typeface="+mn-ea"/>
              </a:rPr>
              <a:t>、</a:t>
            </a:r>
            <a:r>
              <a:rPr lang="en-US" altLang="zh-CN" sz="1800">
                <a:sym typeface="+mn-ea"/>
              </a:rPr>
              <a:t>“</a:t>
            </a:r>
            <a:r>
              <a:rPr lang="zh-CN" altLang="en-US" sz="1800">
                <a:sym typeface="+mn-ea"/>
              </a:rPr>
              <a:t>保持排序</a:t>
            </a:r>
            <a:r>
              <a:rPr lang="en-US" altLang="zh-CN" sz="1800">
                <a:sym typeface="+mn-ea"/>
              </a:rPr>
              <a:t>”</a:t>
            </a:r>
            <a:r>
              <a:rPr lang="zh-CN" altLang="en-US" sz="1800">
                <a:sym typeface="+mn-ea"/>
              </a:rPr>
              <a:t>等为常规操作</a:t>
            </a:r>
            <a:endParaRPr lang="en-US" sz="1800"/>
          </a:p>
          <a:p>
            <a:pPr>
              <a:lnSpc>
                <a:spcPct val="140000"/>
              </a:lnSpc>
            </a:pPr>
            <a:r>
              <a:rPr lang="en-US" altLang="zh-CN" sz="1800">
                <a:sym typeface="+mn-ea"/>
              </a:rPr>
              <a:t>3</a:t>
            </a:r>
            <a:r>
              <a:rPr lang="zh-CN" altLang="en-US" sz="1800">
                <a:sym typeface="+mn-ea"/>
              </a:rPr>
              <a:t>、</a:t>
            </a:r>
            <a:r>
              <a:rPr lang="zh-CN" sz="1800">
                <a:sym typeface="+mn-ea"/>
              </a:rPr>
              <a:t>批量新增 需要安装控件</a:t>
            </a:r>
            <a:endParaRPr lang="zh-CN" altLang="en-US" sz="1800"/>
          </a:p>
        </p:txBody>
      </p:sp>
      <p:sp>
        <p:nvSpPr>
          <p:cNvPr id="3" name="矩形 2"/>
          <p:cNvSpPr/>
          <p:nvPr/>
        </p:nvSpPr>
        <p:spPr>
          <a:xfrm>
            <a:off x="2567940" y="1628775"/>
            <a:ext cx="575945" cy="215900"/>
          </a:xfrm>
          <a:prstGeom prst="rect">
            <a:avLst/>
          </a:prstGeom>
          <a:noFill/>
          <a:ln w="2222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91770" y="2310765"/>
            <a:ext cx="813435" cy="234315"/>
          </a:xfrm>
          <a:prstGeom prst="rect">
            <a:avLst/>
          </a:prstGeom>
          <a:noFill/>
          <a:ln w="2222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 txBox="1"/>
          <p:nvPr/>
        </p:nvSpPr>
        <p:spPr>
          <a:xfrm>
            <a:off x="0" y="44450"/>
            <a:ext cx="6713220" cy="1022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48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新版网站后台使用培训</a:t>
            </a:r>
            <a:endParaRPr lang="zh-CN" altLang="en-US" sz="4800" b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1135" y="4437380"/>
            <a:ext cx="10017125" cy="1252855"/>
          </a:xfrm>
          <a:prstGeom prst="rect">
            <a:avLst/>
          </a:prstGeom>
          <a:solidFill>
            <a:srgbClr val="C00000">
              <a:alpha val="5000"/>
            </a:srgbClr>
          </a:solidFill>
        </p:spPr>
        <p:txBody>
          <a:bodyPr wrap="square" rtlCol="0">
            <a:spAutoFit/>
          </a:bodyPr>
          <a:p>
            <a:pPr>
              <a:lnSpc>
                <a:spcPct val="140000"/>
              </a:lnSpc>
            </a:pPr>
            <a:r>
              <a:rPr lang="en-US" altLang="zh-CN" sz="1800">
                <a:sym typeface="+mn-ea"/>
              </a:rPr>
              <a:t>1</a:t>
            </a:r>
            <a:r>
              <a:rPr lang="zh-CN" altLang="en-US" sz="1800">
                <a:sym typeface="+mn-ea"/>
              </a:rPr>
              <a:t>、</a:t>
            </a:r>
            <a:r>
              <a:rPr lang="zh-CN" sz="1800">
                <a:sym typeface="+mn-ea"/>
              </a:rPr>
              <a:t>点击</a:t>
            </a:r>
            <a:r>
              <a:rPr lang="en-US" altLang="zh-CN" sz="1800">
                <a:sym typeface="+mn-ea"/>
              </a:rPr>
              <a:t>“</a:t>
            </a:r>
            <a:r>
              <a:rPr lang="zh-CN" altLang="en-US" sz="1800">
                <a:sym typeface="+mn-ea"/>
              </a:rPr>
              <a:t>资料库管理</a:t>
            </a:r>
            <a:r>
              <a:rPr lang="en-US" altLang="zh-CN" sz="1800">
                <a:sym typeface="+mn-ea"/>
              </a:rPr>
              <a:t>”-“</a:t>
            </a:r>
            <a:r>
              <a:rPr lang="zh-CN" altLang="en-US" sz="1800">
                <a:sym typeface="+mn-ea"/>
              </a:rPr>
              <a:t>栏目图片管理</a:t>
            </a:r>
            <a:r>
              <a:rPr lang="en-US" altLang="zh-CN" sz="1800">
                <a:sym typeface="+mn-ea"/>
              </a:rPr>
              <a:t>”-“</a:t>
            </a:r>
            <a:r>
              <a:rPr lang="zh-CN" altLang="en-US" sz="1800">
                <a:sym typeface="+mn-ea"/>
              </a:rPr>
              <a:t>新增</a:t>
            </a:r>
            <a:r>
              <a:rPr lang="en-US" altLang="zh-CN" sz="1800">
                <a:sym typeface="+mn-ea"/>
              </a:rPr>
              <a:t>”</a:t>
            </a:r>
            <a:r>
              <a:rPr lang="zh-CN" altLang="en-US" sz="1800">
                <a:sym typeface="+mn-ea"/>
              </a:rPr>
              <a:t>，进入新增界面</a:t>
            </a:r>
            <a:endParaRPr lang="en-US" altLang="zh-CN" sz="1800"/>
          </a:p>
          <a:p>
            <a:pPr>
              <a:lnSpc>
                <a:spcPct val="140000"/>
              </a:lnSpc>
            </a:pPr>
            <a:r>
              <a:rPr lang="en-US" altLang="zh-CN" sz="1800">
                <a:sym typeface="+mn-ea"/>
              </a:rPr>
              <a:t>2</a:t>
            </a:r>
            <a:r>
              <a:rPr lang="zh-CN" altLang="en-US" sz="1800">
                <a:sym typeface="+mn-ea"/>
              </a:rPr>
              <a:t>、</a:t>
            </a:r>
            <a:r>
              <a:rPr lang="en-US" sz="1800">
                <a:sym typeface="+mn-ea"/>
              </a:rPr>
              <a:t>“</a:t>
            </a:r>
            <a:r>
              <a:rPr lang="zh-CN" altLang="en-US" sz="1800">
                <a:sym typeface="+mn-ea"/>
              </a:rPr>
              <a:t>图片位置</a:t>
            </a:r>
            <a:r>
              <a:rPr lang="en-US" sz="1800">
                <a:sym typeface="+mn-ea"/>
              </a:rPr>
              <a:t>”</a:t>
            </a:r>
            <a:r>
              <a:rPr lang="zh-CN" altLang="en-US" sz="1800">
                <a:sym typeface="+mn-ea"/>
              </a:rPr>
              <a:t>选择图片路径</a:t>
            </a:r>
            <a:endParaRPr lang="zh-CN" altLang="en-US" sz="1800"/>
          </a:p>
          <a:p>
            <a:pPr>
              <a:lnSpc>
                <a:spcPct val="140000"/>
              </a:lnSpc>
            </a:pPr>
            <a:r>
              <a:rPr lang="en-US" altLang="zh-CN" sz="1800">
                <a:sym typeface="+mn-ea"/>
              </a:rPr>
              <a:t>3</a:t>
            </a:r>
            <a:r>
              <a:rPr lang="zh-CN" altLang="en-US" sz="1800">
                <a:sym typeface="+mn-ea"/>
              </a:rPr>
              <a:t>、</a:t>
            </a:r>
            <a:r>
              <a:rPr lang="en-US" altLang="zh-CN" sz="1800">
                <a:sym typeface="+mn-ea"/>
              </a:rPr>
              <a:t>“</a:t>
            </a:r>
            <a:r>
              <a:rPr lang="zh-CN" sz="1800">
                <a:sym typeface="+mn-ea"/>
              </a:rPr>
              <a:t>图片链接位置</a:t>
            </a:r>
            <a:r>
              <a:rPr lang="en-US" altLang="zh-CN" sz="1800">
                <a:sym typeface="+mn-ea"/>
              </a:rPr>
              <a:t>”</a:t>
            </a:r>
            <a:r>
              <a:rPr lang="zh-CN" sz="1800">
                <a:sym typeface="+mn-ea"/>
              </a:rPr>
              <a:t>可以是链接地址，直接复制链接地址粘贴即可，也可以链接到某个栏目</a:t>
            </a:r>
            <a:endParaRPr lang="zh-CN" altLang="en-US" sz="1800"/>
          </a:p>
        </p:txBody>
      </p:sp>
      <p:sp>
        <p:nvSpPr>
          <p:cNvPr id="3" name="矩形 2"/>
          <p:cNvSpPr/>
          <p:nvPr/>
        </p:nvSpPr>
        <p:spPr>
          <a:xfrm>
            <a:off x="2567940" y="1628775"/>
            <a:ext cx="575945" cy="215900"/>
          </a:xfrm>
          <a:prstGeom prst="rect">
            <a:avLst/>
          </a:prstGeom>
          <a:noFill/>
          <a:ln w="2222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91770" y="2310765"/>
            <a:ext cx="813435" cy="234315"/>
          </a:xfrm>
          <a:prstGeom prst="rect">
            <a:avLst/>
          </a:prstGeom>
          <a:noFill/>
          <a:ln w="2222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" name="图片 3" descr="C:\Users\Administrator\Desktop\QQ截图20210321141748.pngQQ截图20210321141748"/>
          <p:cNvPicPr>
            <a:picLocks noChangeAspect="1"/>
          </p:cNvPicPr>
          <p:nvPr/>
        </p:nvPicPr>
        <p:blipFill>
          <a:blip r:embed="rId1"/>
          <a:srcRect b="46131"/>
          <a:stretch>
            <a:fillRect/>
          </a:stretch>
        </p:blipFill>
        <p:spPr>
          <a:xfrm>
            <a:off x="191770" y="1268730"/>
            <a:ext cx="10058400" cy="29575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1263</Words>
  <Application>WPS 演示</Application>
  <PresentationFormat>自定义</PresentationFormat>
  <Paragraphs>79</Paragraphs>
  <Slides>11</Slides>
  <Notes>33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1" baseType="lpstr">
      <vt:lpstr>Arial</vt:lpstr>
      <vt:lpstr>宋体</vt:lpstr>
      <vt:lpstr>Wingdings</vt:lpstr>
      <vt:lpstr>Calibri</vt:lpstr>
      <vt:lpstr>微软雅黑</vt:lpstr>
      <vt:lpstr>Arial</vt:lpstr>
      <vt:lpstr>Arial Unicode MS</vt:lpstr>
      <vt:lpstr>等线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</dc:title>
  <dc:creator>1</dc:creator>
  <dc:subject>shop143686550.taobao.com</dc:subject>
  <cp:lastModifiedBy>卓云</cp:lastModifiedBy>
  <cp:revision>134</cp:revision>
  <dcterms:created xsi:type="dcterms:W3CDTF">2016-07-11T07:51:00Z</dcterms:created>
  <dcterms:modified xsi:type="dcterms:W3CDTF">2021-04-23T23:41:56Z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2052-11.1.0.10356</vt:lpwstr>
  </property>
  <property fmtid="{D5CDD505-2E9C-101B-9397-08002B2CF9AE}" pid="3" name="ICV">
    <vt:lpwstr>217A2AFA5E7940D7A37EEE8DA09E5A01</vt:lpwstr>
  </property>
</Properties>
</file>